
<file path=[Content_Types].xml><?xml version="1.0" encoding="utf-8"?>
<Types xmlns="http://schemas.openxmlformats.org/package/2006/content-types">
  <Default Extension="png" ContentType="image/png"/>
  <Default Extension="xlsm" ContentType="application/vnd.ms-excel.sheet.macroEnabled.12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6" r:id="rId1"/>
  </p:sldMasterIdLst>
  <p:notesMasterIdLst>
    <p:notesMasterId r:id="rId114"/>
  </p:notesMasterIdLst>
  <p:handoutMasterIdLst>
    <p:handoutMasterId r:id="rId115"/>
  </p:handoutMasterIdLst>
  <p:sldIdLst>
    <p:sldId id="256" r:id="rId2"/>
    <p:sldId id="290" r:id="rId3"/>
    <p:sldId id="282" r:id="rId4"/>
    <p:sldId id="310" r:id="rId5"/>
    <p:sldId id="283" r:id="rId6"/>
    <p:sldId id="284" r:id="rId7"/>
    <p:sldId id="285" r:id="rId8"/>
    <p:sldId id="309" r:id="rId9"/>
    <p:sldId id="311" r:id="rId10"/>
    <p:sldId id="289" r:id="rId11"/>
    <p:sldId id="286" r:id="rId12"/>
    <p:sldId id="287" r:id="rId13"/>
    <p:sldId id="322" r:id="rId14"/>
    <p:sldId id="312" r:id="rId15"/>
    <p:sldId id="313" r:id="rId16"/>
    <p:sldId id="314" r:id="rId17"/>
    <p:sldId id="315" r:id="rId18"/>
    <p:sldId id="316" r:id="rId19"/>
    <p:sldId id="317" r:id="rId20"/>
    <p:sldId id="318" r:id="rId21"/>
    <p:sldId id="319" r:id="rId22"/>
    <p:sldId id="320" r:id="rId23"/>
    <p:sldId id="321" r:id="rId24"/>
    <p:sldId id="323" r:id="rId25"/>
    <p:sldId id="324" r:id="rId26"/>
    <p:sldId id="325" r:id="rId27"/>
    <p:sldId id="326" r:id="rId28"/>
    <p:sldId id="327" r:id="rId29"/>
    <p:sldId id="328" r:id="rId30"/>
    <p:sldId id="329" r:id="rId31"/>
    <p:sldId id="330" r:id="rId32"/>
    <p:sldId id="332" r:id="rId33"/>
    <p:sldId id="333" r:id="rId34"/>
    <p:sldId id="334" r:id="rId35"/>
    <p:sldId id="335" r:id="rId36"/>
    <p:sldId id="336" r:id="rId37"/>
    <p:sldId id="337" r:id="rId38"/>
    <p:sldId id="338" r:id="rId39"/>
    <p:sldId id="339" r:id="rId40"/>
    <p:sldId id="340" r:id="rId41"/>
    <p:sldId id="341" r:id="rId42"/>
    <p:sldId id="342" r:id="rId43"/>
    <p:sldId id="343" r:id="rId44"/>
    <p:sldId id="344" r:id="rId45"/>
    <p:sldId id="345" r:id="rId46"/>
    <p:sldId id="346" r:id="rId47"/>
    <p:sldId id="347" r:id="rId48"/>
    <p:sldId id="348" r:id="rId49"/>
    <p:sldId id="349" r:id="rId50"/>
    <p:sldId id="350" r:id="rId51"/>
    <p:sldId id="351" r:id="rId52"/>
    <p:sldId id="352" r:id="rId53"/>
    <p:sldId id="353" r:id="rId54"/>
    <p:sldId id="354" r:id="rId55"/>
    <p:sldId id="355" r:id="rId56"/>
    <p:sldId id="291" r:id="rId57"/>
    <p:sldId id="292" r:id="rId58"/>
    <p:sldId id="293" r:id="rId59"/>
    <p:sldId id="294" r:id="rId60"/>
    <p:sldId id="295" r:id="rId61"/>
    <p:sldId id="296" r:id="rId62"/>
    <p:sldId id="297" r:id="rId63"/>
    <p:sldId id="298" r:id="rId64"/>
    <p:sldId id="299" r:id="rId65"/>
    <p:sldId id="300" r:id="rId66"/>
    <p:sldId id="301" r:id="rId67"/>
    <p:sldId id="302" r:id="rId68"/>
    <p:sldId id="303" r:id="rId69"/>
    <p:sldId id="304" r:id="rId70"/>
    <p:sldId id="305" r:id="rId71"/>
    <p:sldId id="306" r:id="rId72"/>
    <p:sldId id="307" r:id="rId73"/>
    <p:sldId id="356" r:id="rId74"/>
    <p:sldId id="357" r:id="rId75"/>
    <p:sldId id="358" r:id="rId76"/>
    <p:sldId id="359" r:id="rId77"/>
    <p:sldId id="360" r:id="rId78"/>
    <p:sldId id="361" r:id="rId79"/>
    <p:sldId id="364" r:id="rId80"/>
    <p:sldId id="365" r:id="rId81"/>
    <p:sldId id="367" r:id="rId82"/>
    <p:sldId id="368" r:id="rId83"/>
    <p:sldId id="370" r:id="rId84"/>
    <p:sldId id="371" r:id="rId85"/>
    <p:sldId id="372" r:id="rId86"/>
    <p:sldId id="373" r:id="rId87"/>
    <p:sldId id="374" r:id="rId88"/>
    <p:sldId id="375" r:id="rId89"/>
    <p:sldId id="376" r:id="rId90"/>
    <p:sldId id="378" r:id="rId91"/>
    <p:sldId id="380" r:id="rId92"/>
    <p:sldId id="381" r:id="rId93"/>
    <p:sldId id="382" r:id="rId94"/>
    <p:sldId id="383" r:id="rId95"/>
    <p:sldId id="384" r:id="rId96"/>
    <p:sldId id="385" r:id="rId97"/>
    <p:sldId id="387" r:id="rId98"/>
    <p:sldId id="388" r:id="rId99"/>
    <p:sldId id="389" r:id="rId100"/>
    <p:sldId id="393" r:id="rId101"/>
    <p:sldId id="390" r:id="rId102"/>
    <p:sldId id="391" r:id="rId103"/>
    <p:sldId id="395" r:id="rId104"/>
    <p:sldId id="396" r:id="rId105"/>
    <p:sldId id="397" r:id="rId106"/>
    <p:sldId id="398" r:id="rId107"/>
    <p:sldId id="399" r:id="rId108"/>
    <p:sldId id="400" r:id="rId109"/>
    <p:sldId id="402" r:id="rId110"/>
    <p:sldId id="403" r:id="rId111"/>
    <p:sldId id="404" r:id="rId112"/>
    <p:sldId id="265" r:id="rId11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94434" autoAdjust="0"/>
  </p:normalViewPr>
  <p:slideViewPr>
    <p:cSldViewPr snapToGrid="0" snapToObjects="1" showGuides="1">
      <p:cViewPr varScale="1">
        <p:scale>
          <a:sx n="70" d="100"/>
          <a:sy n="70" d="100"/>
        </p:scale>
        <p:origin x="1410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notesViewPr>
    <p:cSldViewPr snapToGrid="0" snapToObjects="1" showGuides="1">
      <p:cViewPr varScale="1">
        <p:scale>
          <a:sx n="90" d="100"/>
          <a:sy n="90" d="100"/>
        </p:scale>
        <p:origin x="3018" y="7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slide" Target="slides/slide101.xml"/><Relationship Id="rId110" Type="http://schemas.openxmlformats.org/officeDocument/2006/relationships/slide" Target="slides/slide109.xml"/><Relationship Id="rId115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11" Type="http://schemas.openxmlformats.org/officeDocument/2006/relationships/slide" Target="slides/slide11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14" Type="http://schemas.openxmlformats.org/officeDocument/2006/relationships/notesMaster" Target="notesMasters/notesMaster1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7.wmf"/><Relationship Id="rId2" Type="http://schemas.openxmlformats.org/officeDocument/2006/relationships/image" Target="../media/image76.wmf"/><Relationship Id="rId1" Type="http://schemas.openxmlformats.org/officeDocument/2006/relationships/image" Target="../media/image75.wmf"/><Relationship Id="rId4" Type="http://schemas.openxmlformats.org/officeDocument/2006/relationships/image" Target="../media/image78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82.wmf"/><Relationship Id="rId2" Type="http://schemas.openxmlformats.org/officeDocument/2006/relationships/image" Target="../media/image81.wmf"/><Relationship Id="rId1" Type="http://schemas.openxmlformats.org/officeDocument/2006/relationships/image" Target="../media/image80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96.wmf"/><Relationship Id="rId2" Type="http://schemas.openxmlformats.org/officeDocument/2006/relationships/image" Target="../media/image95.wmf"/><Relationship Id="rId1" Type="http://schemas.openxmlformats.org/officeDocument/2006/relationships/image" Target="../media/image94.wmf"/><Relationship Id="rId4" Type="http://schemas.openxmlformats.org/officeDocument/2006/relationships/image" Target="../media/image97.w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99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2.wmf"/><Relationship Id="rId2" Type="http://schemas.openxmlformats.org/officeDocument/2006/relationships/image" Target="../media/image21.wmf"/><Relationship Id="rId1" Type="http://schemas.openxmlformats.org/officeDocument/2006/relationships/image" Target="../media/image20.wmf"/><Relationship Id="rId4" Type="http://schemas.openxmlformats.org/officeDocument/2006/relationships/image" Target="../media/image23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2.wmf"/><Relationship Id="rId2" Type="http://schemas.openxmlformats.org/officeDocument/2006/relationships/image" Target="../media/image41.wmf"/><Relationship Id="rId1" Type="http://schemas.openxmlformats.org/officeDocument/2006/relationships/image" Target="../media/image40.wmf"/><Relationship Id="rId4" Type="http://schemas.openxmlformats.org/officeDocument/2006/relationships/image" Target="../media/image43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7.wmf"/><Relationship Id="rId2" Type="http://schemas.openxmlformats.org/officeDocument/2006/relationships/image" Target="../media/image46.wmf"/><Relationship Id="rId1" Type="http://schemas.openxmlformats.org/officeDocument/2006/relationships/image" Target="../media/image45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5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4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65.wmf"/><Relationship Id="rId1" Type="http://schemas.openxmlformats.org/officeDocument/2006/relationships/image" Target="../media/image64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7A185F-4EEC-46CC-B0B9-982F819B411E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1CA5C-21B6-4ECD-AD80-7D81E98DA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978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A2370B-0CEE-481C-A6FB-B49B42E86C5C}" type="datetimeFigureOut">
              <a:rPr lang="en-US" smtClean="0"/>
              <a:t>1/22/2020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EA94C4-02B8-40C7-B8C7-D2BEEFB7FFD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025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value of 0.5 denotes a random model,</a:t>
            </a:r>
          </a:p>
          <a:p>
            <a:r>
              <a:rPr lang="en-US" dirty="0" smtClean="0"/>
              <a:t>a value of 1.0 denotes a perfect model,</a:t>
            </a:r>
          </a:p>
          <a:p>
            <a:r>
              <a:rPr lang="en-US" dirty="0" smtClean="0"/>
              <a:t>a value of 0.0 denotes a perfectly </a:t>
            </a:r>
            <a:r>
              <a:rPr lang="en-US" smtClean="0"/>
              <a:t>wrong model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94C4-02B8-40C7-B8C7-D2BEEFB7FFD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08486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value of 0.5 denotes a random model,</a:t>
            </a:r>
          </a:p>
          <a:p>
            <a:r>
              <a:rPr lang="en-US" dirty="0" smtClean="0"/>
              <a:t>a value of 1.0 denotes a perfect model,</a:t>
            </a:r>
          </a:p>
          <a:p>
            <a:r>
              <a:rPr lang="en-US" dirty="0" smtClean="0"/>
              <a:t>a value of 0.0 denotes a perfectly </a:t>
            </a:r>
            <a:r>
              <a:rPr lang="en-US" smtClean="0"/>
              <a:t>wrong model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94C4-02B8-40C7-B8C7-D2BEEFB7FFD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8804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value of 0.5 denotes a random model,</a:t>
            </a:r>
          </a:p>
          <a:p>
            <a:r>
              <a:rPr lang="en-US" dirty="0" smtClean="0"/>
              <a:t>a value of 1.0 denotes a perfect model,</a:t>
            </a:r>
          </a:p>
          <a:p>
            <a:r>
              <a:rPr lang="en-US" dirty="0" smtClean="0"/>
              <a:t>a value of 0.0 denotes a perfectly </a:t>
            </a:r>
            <a:r>
              <a:rPr lang="en-US" smtClean="0"/>
              <a:t>wrong model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94C4-02B8-40C7-B8C7-D2BEEFB7FFDD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51093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value of 0.5 denotes a random model,</a:t>
            </a:r>
          </a:p>
          <a:p>
            <a:r>
              <a:rPr lang="en-US" dirty="0" smtClean="0"/>
              <a:t>a value of 1.0 denotes a perfect model,</a:t>
            </a:r>
          </a:p>
          <a:p>
            <a:r>
              <a:rPr lang="en-US" dirty="0" smtClean="0"/>
              <a:t>a value of 0.0 denotes a perfectly </a:t>
            </a:r>
            <a:r>
              <a:rPr lang="en-US" smtClean="0"/>
              <a:t>wrong model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EA94C4-02B8-40C7-B8C7-D2BEEFB7FFDD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22594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average one year </a:t>
            </a:r>
            <a:r>
              <a:rPr lang="en-US" dirty="0" err="1" smtClean="0"/>
              <a:t>usuage</a:t>
            </a:r>
            <a:r>
              <a:rPr lang="en-US" baseline="0" dirty="0" smtClean="0"/>
              <a:t> hour= 3891 hours.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B525657-FE27-46E9-905A-01CE00FD1E16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417207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3.jpeg"/><Relationship Id="rId4" Type="http://schemas.openxmlformats.org/officeDocument/2006/relationships/image" Target="../media/image10.jpe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">
    <p:bg>
      <p:bgPr>
        <a:gradFill>
          <a:gsLst>
            <a:gs pos="0">
              <a:schemeClr val="accent2"/>
            </a:gs>
            <a:gs pos="75000">
              <a:schemeClr val="accent4"/>
            </a:gs>
            <a:gs pos="100000">
              <a:schemeClr val="tx2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628650" y="2438397"/>
            <a:ext cx="7886700" cy="1365740"/>
          </a:xfrm>
          <a:prstGeom prst="rect">
            <a:avLst/>
          </a:prstGeom>
        </p:spPr>
        <p:txBody>
          <a:bodyPr anchor="b"/>
          <a:lstStyle>
            <a:lvl1pPr algn="ctr">
              <a:lnSpc>
                <a:spcPct val="100000"/>
              </a:lnSpc>
              <a:defRPr b="1" baseline="0">
                <a:solidFill>
                  <a:schemeClr val="bg2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HERE TO EDIT TITLE</a:t>
            </a:r>
            <a:endParaRPr kumimoji="1" lang="zh-CN" altLang="en-US" dirty="0"/>
          </a:p>
        </p:txBody>
      </p:sp>
      <p:sp>
        <p:nvSpPr>
          <p:cNvPr id="30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628650" y="3817561"/>
            <a:ext cx="7886700" cy="97879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ts val="1800"/>
              </a:lnSpc>
              <a:buNone/>
              <a:defRPr sz="1350" cap="all" spc="-23" baseline="0">
                <a:solidFill>
                  <a:schemeClr val="bg1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date</a:t>
            </a:r>
            <a:r>
              <a:rPr lang="zh-CN" altLang="en-US" dirty="0" smtClean="0"/>
              <a:t>（</a:t>
            </a:r>
            <a:r>
              <a:rPr lang="en-US" dirty="0" smtClean="0"/>
              <a:t>MM / YYYY</a:t>
            </a:r>
            <a:r>
              <a:rPr lang="zh-CN" altLang="en-US" dirty="0" smtClean="0"/>
              <a:t>）</a:t>
            </a:r>
            <a:endParaRPr lang="en-CA" dirty="0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03389" y="-423428"/>
            <a:ext cx="4337222" cy="3253242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1226315" y="6244272"/>
            <a:ext cx="6691370" cy="499967"/>
            <a:chOff x="1226315" y="6244272"/>
            <a:chExt cx="6691370" cy="499967"/>
          </a:xfrm>
        </p:grpSpPr>
        <p:sp>
          <p:nvSpPr>
            <p:cNvPr id="9" name="TextBox 8"/>
            <p:cNvSpPr txBox="1"/>
            <p:nvPr userDrawn="1"/>
          </p:nvSpPr>
          <p:spPr>
            <a:xfrm>
              <a:off x="1226315" y="6339000"/>
              <a:ext cx="6691370" cy="405239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kern="1200" spc="20" baseline="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The information in this document is GE AVIC Civil Avionics Systems Company Limited (“AVIAGE SYSTEMS”) Proprietary Information. </a:t>
              </a:r>
              <a:endParaRPr lang="zh-CN" altLang="en-US" sz="650" kern="1200" spc="20" baseline="0" dirty="0" smtClean="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  <a:sym typeface="+mn-lt"/>
              </a:endParaRPr>
            </a:p>
            <a:p>
              <a:pPr algn="ctr"/>
              <a:r>
                <a:rPr lang="en-US" altLang="zh-CN" sz="650" kern="1200" spc="20" baseline="0" dirty="0" smtClean="0">
                  <a:solidFill>
                    <a:schemeClr val="bg2"/>
                  </a:solidFill>
                  <a:latin typeface="Arial" panose="020B0604020202020204" pitchFamily="34" charset="0"/>
                  <a:cs typeface="Arial" panose="020B0604020202020204" pitchFamily="34" charset="0"/>
                  <a:sym typeface="+mn-lt"/>
                </a:rPr>
                <a:t>It shall not be used, disclosed to others or reproduced without the express written consent of AVIAGE SYSTEMS.</a:t>
              </a:r>
            </a:p>
            <a:p>
              <a:pPr algn="ctr">
                <a:spcBef>
                  <a:spcPts val="50"/>
                </a:spcBef>
              </a:pPr>
              <a:r>
                <a:rPr lang="zh-CN" altLang="en-US" sz="650" kern="1200" spc="-70" dirty="0" smtClean="0">
                  <a:solidFill>
                    <a:schemeClr val="bg2"/>
                  </a:solidFill>
                  <a:cs typeface="+mn-ea"/>
                  <a:sym typeface="+mn-lt"/>
                </a:rPr>
                <a:t>本文件中所含信息是中航通用电气民用航电系统有限责任公司（以下简称“昂际航电”）的专有信息。未经昂际航电明确书面同意，不得使用、泄露或复制该信息。</a:t>
              </a:r>
              <a:endParaRPr lang="zh-CN" altLang="en-US" sz="650" spc="-70" dirty="0" smtClean="0">
                <a:solidFill>
                  <a:schemeClr val="bg2"/>
                </a:solidFill>
                <a:cs typeface="+mn-ea"/>
                <a:sym typeface="+mn-lt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1226315" y="6244272"/>
              <a:ext cx="6691370" cy="19236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spc="0" dirty="0" smtClean="0">
                  <a:solidFill>
                    <a:schemeClr val="bg2"/>
                  </a:solidFill>
                  <a:latin typeface="Arial" panose="020B0604020202020204" pitchFamily="34" charset="0"/>
                  <a:ea typeface="Arial Unicode MS" panose="020B0604020202020204" pitchFamily="34" charset="-122"/>
                  <a:cs typeface="Arial" panose="020B0604020202020204" pitchFamily="34" charset="0"/>
                  <a:sym typeface="+mn-lt"/>
                </a:rPr>
                <a:t>AVIAGE SYSTEMS CONFIDENTIAL</a:t>
              </a:r>
              <a:endParaRPr lang="zh-CN" altLang="en-US" sz="650" spc="0" dirty="0" smtClean="0">
                <a:solidFill>
                  <a:schemeClr val="bg2"/>
                </a:solidFill>
                <a:latin typeface="Arial" panose="020B0604020202020204" pitchFamily="34" charset="0"/>
                <a:ea typeface="Arial Unicode MS" panose="020B0604020202020204" pitchFamily="34" charset="-122"/>
                <a:cs typeface="Arial" panose="020B0604020202020204" pitchFamily="34" charset="0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542197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 userDrawn="1"/>
        </p:nvGrpSpPr>
        <p:grpSpPr>
          <a:xfrm>
            <a:off x="1288005" y="6528578"/>
            <a:ext cx="6567991" cy="294445"/>
            <a:chOff x="1621503" y="6528578"/>
            <a:chExt cx="6567991" cy="294445"/>
          </a:xfrm>
        </p:grpSpPr>
        <p:sp>
          <p:nvSpPr>
            <p:cNvPr id="9" name="矩形 12"/>
            <p:cNvSpPr/>
            <p:nvPr userDrawn="1"/>
          </p:nvSpPr>
          <p:spPr>
            <a:xfrm>
              <a:off x="2836809" y="6528578"/>
              <a:ext cx="535268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AVIAGE SYSTEMS Proprietary Information | Use or disclosure of data contained on this sheet is subject to the restrictions</a:t>
              </a:r>
              <a:r>
                <a:rPr lang="zh-CN" altLang="en-US" sz="650" baseline="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on the cover page. </a:t>
              </a:r>
            </a:p>
            <a:p>
              <a:pPr algn="l"/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昂际航电专属信息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| </a:t>
              </a:r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使用或披露本页所含数据应同时遵循封面所示的限制条件。</a:t>
              </a:r>
              <a:endParaRPr lang="zh-CN" altLang="en-US" sz="650" dirty="0">
                <a:solidFill>
                  <a:schemeClr val="bg1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1621503" y="6530635"/>
              <a:ext cx="943982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AVIAGE SYSTEMS</a:t>
              </a:r>
            </a:p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CONFIDENTIAL</a:t>
              </a:r>
              <a:endParaRPr lang="zh-CN" altLang="en-US" sz="650" spc="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cxnSp>
          <p:nvCxnSpPr>
            <p:cNvPr id="11" name="Straight Connector 10"/>
            <p:cNvCxnSpPr/>
            <p:nvPr userDrawn="1"/>
          </p:nvCxnSpPr>
          <p:spPr>
            <a:xfrm>
              <a:off x="2684798" y="6590123"/>
              <a:ext cx="0" cy="15737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158138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/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63050" cy="6858000"/>
          </a:xfrm>
          <a:prstGeom prst="rect">
            <a:avLst/>
          </a:prstGeom>
        </p:spPr>
      </p:pic>
      <p:sp>
        <p:nvSpPr>
          <p:cNvPr id="6" name="矩形 5"/>
          <p:cNvSpPr/>
          <p:nvPr userDrawn="1"/>
        </p:nvSpPr>
        <p:spPr>
          <a:xfrm>
            <a:off x="0" y="-17171"/>
            <a:ext cx="9144000" cy="6885804"/>
          </a:xfrm>
          <a:prstGeom prst="rect">
            <a:avLst/>
          </a:prstGeom>
          <a:solidFill>
            <a:schemeClr val="accent4"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/>
          </a:p>
        </p:txBody>
      </p:sp>
      <p:grpSp>
        <p:nvGrpSpPr>
          <p:cNvPr id="5" name="Group 4"/>
          <p:cNvGrpSpPr/>
          <p:nvPr userDrawn="1"/>
        </p:nvGrpSpPr>
        <p:grpSpPr>
          <a:xfrm>
            <a:off x="1288005" y="6528578"/>
            <a:ext cx="6567991" cy="294445"/>
            <a:chOff x="1621503" y="6528578"/>
            <a:chExt cx="6567991" cy="294445"/>
          </a:xfrm>
        </p:grpSpPr>
        <p:sp>
          <p:nvSpPr>
            <p:cNvPr id="7" name="矩形 12"/>
            <p:cNvSpPr/>
            <p:nvPr userDrawn="1"/>
          </p:nvSpPr>
          <p:spPr>
            <a:xfrm>
              <a:off x="2836809" y="6528578"/>
              <a:ext cx="535268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650" dirty="0" smtClean="0">
                  <a:solidFill>
                    <a:schemeClr val="bg2"/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AVIAGE SYSTEMS Proprietary Information | Use or disclosure of data contained on this sheet is subject to the restrictions</a:t>
              </a:r>
              <a:r>
                <a:rPr lang="zh-CN" altLang="en-US" sz="650" baseline="0" dirty="0" smtClean="0">
                  <a:solidFill>
                    <a:schemeClr val="bg2"/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 </a:t>
              </a:r>
              <a:r>
                <a:rPr lang="en-US" altLang="zh-CN" sz="650" dirty="0" smtClean="0">
                  <a:solidFill>
                    <a:schemeClr val="bg2"/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on the cover page. </a:t>
              </a:r>
            </a:p>
            <a:p>
              <a:pPr algn="l"/>
              <a:r>
                <a:rPr lang="zh-CN" altLang="en-US" sz="650" dirty="0" smtClean="0">
                  <a:solidFill>
                    <a:schemeClr val="bg2"/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昂际航电专属信息 </a:t>
              </a:r>
              <a:r>
                <a:rPr lang="en-US" altLang="zh-CN" sz="650" dirty="0" smtClean="0">
                  <a:solidFill>
                    <a:schemeClr val="bg2"/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| </a:t>
              </a:r>
              <a:r>
                <a:rPr lang="zh-CN" altLang="en-US" sz="650" dirty="0" smtClean="0">
                  <a:solidFill>
                    <a:schemeClr val="bg2"/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使用或披露本页所含数据应同时遵循封面所示的限制条件。</a:t>
              </a:r>
              <a:endParaRPr lang="zh-CN" altLang="en-US" sz="650" dirty="0">
                <a:solidFill>
                  <a:schemeClr val="bg2"/>
                </a:solidFill>
                <a:latin typeface="Arial Unicode MS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9" name="TextBox 8"/>
            <p:cNvSpPr txBox="1"/>
            <p:nvPr userDrawn="1"/>
          </p:nvSpPr>
          <p:spPr>
            <a:xfrm>
              <a:off x="1621503" y="6530635"/>
              <a:ext cx="943982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spc="0" dirty="0" smtClean="0">
                  <a:solidFill>
                    <a:schemeClr val="bg2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AVIAGE SYSTEMS</a:t>
              </a:r>
            </a:p>
            <a:p>
              <a:pPr algn="ctr"/>
              <a:r>
                <a:rPr lang="en-US" altLang="zh-CN" sz="650" spc="0" dirty="0" smtClean="0">
                  <a:solidFill>
                    <a:schemeClr val="bg2"/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CONFIDENTIAL</a:t>
              </a:r>
              <a:endParaRPr lang="zh-CN" altLang="en-US" sz="650" spc="0" dirty="0" smtClean="0">
                <a:solidFill>
                  <a:schemeClr val="bg2"/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cxnSp>
          <p:nvCxnSpPr>
            <p:cNvPr id="10" name="Straight Connector 9"/>
            <p:cNvCxnSpPr/>
            <p:nvPr userDrawn="1"/>
          </p:nvCxnSpPr>
          <p:spPr>
            <a:xfrm>
              <a:off x="2684798" y="6590123"/>
              <a:ext cx="0" cy="157370"/>
            </a:xfrm>
            <a:prstGeom prst="line">
              <a:avLst/>
            </a:prstGeom>
            <a:ln w="31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889083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00"/>
          <a:stretch/>
        </p:blipFill>
        <p:spPr>
          <a:xfrm>
            <a:off x="0" y="1884406"/>
            <a:ext cx="9144000" cy="3089189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1884406"/>
            <a:ext cx="9144000" cy="3089190"/>
          </a:xfrm>
          <a:prstGeom prst="rect">
            <a:avLst/>
          </a:prstGeom>
          <a:solidFill>
            <a:schemeClr val="accent1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latin typeface="Arial Unicode MS" charset="0"/>
              <a:ea typeface="Arial Unicode MS" charset="0"/>
              <a:cs typeface="Arial Unicode MS" charset="0"/>
            </a:endParaRPr>
          </a:p>
        </p:txBody>
      </p:sp>
      <p:sp>
        <p:nvSpPr>
          <p:cNvPr id="12" name="标题 10"/>
          <p:cNvSpPr>
            <a:spLocks noGrp="1"/>
          </p:cNvSpPr>
          <p:nvPr>
            <p:ph type="title" hasCustomPrompt="1"/>
          </p:nvPr>
        </p:nvSpPr>
        <p:spPr>
          <a:xfrm>
            <a:off x="628649" y="2766219"/>
            <a:ext cx="7886700" cy="1325563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ctr">
              <a:defRPr sz="4800" b="1" u="sng">
                <a:solidFill>
                  <a:schemeClr val="bg2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EDIT TITLE HERE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8337" y="210755"/>
            <a:ext cx="1300117" cy="518116"/>
          </a:xfrm>
          <a:prstGeom prst="rect">
            <a:avLst/>
          </a:prstGeom>
        </p:spPr>
      </p:pic>
      <p:grpSp>
        <p:nvGrpSpPr>
          <p:cNvPr id="7" name="Group 6"/>
          <p:cNvGrpSpPr/>
          <p:nvPr userDrawn="1"/>
        </p:nvGrpSpPr>
        <p:grpSpPr>
          <a:xfrm>
            <a:off x="1288005" y="6528578"/>
            <a:ext cx="6567991" cy="294445"/>
            <a:chOff x="1621503" y="6528578"/>
            <a:chExt cx="6567991" cy="294445"/>
          </a:xfrm>
        </p:grpSpPr>
        <p:sp>
          <p:nvSpPr>
            <p:cNvPr id="8" name="矩形 12"/>
            <p:cNvSpPr/>
            <p:nvPr userDrawn="1"/>
          </p:nvSpPr>
          <p:spPr>
            <a:xfrm>
              <a:off x="2836809" y="6528578"/>
              <a:ext cx="535268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AVIAGE SYSTEMS Proprietary Information | Use or disclosure of data contained on this sheet is subject to the restrictions</a:t>
              </a:r>
              <a:r>
                <a:rPr lang="zh-CN" altLang="en-US" sz="650" baseline="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on the cover page. </a:t>
              </a:r>
            </a:p>
            <a:p>
              <a:pPr algn="l"/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昂际航电专属信息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| </a:t>
              </a:r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使用或披露本页所含数据应同时遵循封面所示的限制条件。</a:t>
              </a:r>
              <a:endParaRPr lang="zh-CN" altLang="en-US" sz="650" dirty="0">
                <a:solidFill>
                  <a:schemeClr val="bg1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10" name="TextBox 9"/>
            <p:cNvSpPr txBox="1"/>
            <p:nvPr userDrawn="1"/>
          </p:nvSpPr>
          <p:spPr>
            <a:xfrm>
              <a:off x="1621503" y="6530635"/>
              <a:ext cx="943982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AVIAGE SYSTEMS</a:t>
              </a:r>
            </a:p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CONFIDENTIAL</a:t>
              </a:r>
              <a:endParaRPr lang="zh-CN" altLang="en-US" sz="650" spc="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cxnSp>
          <p:nvCxnSpPr>
            <p:cNvPr id="11" name="Straight Connector 10"/>
            <p:cNvCxnSpPr/>
            <p:nvPr userDrawn="1"/>
          </p:nvCxnSpPr>
          <p:spPr>
            <a:xfrm>
              <a:off x="2684798" y="6590123"/>
              <a:ext cx="0" cy="15737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398215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580" y="951818"/>
            <a:ext cx="8593873" cy="5139420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514350" indent="-171450">
              <a:buFontTx/>
              <a:buBlip>
                <a:blip r:embed="rId2"/>
              </a:buBlip>
              <a:defRPr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2pPr>
            <a:lvl3pPr marL="857250" indent="-171450">
              <a:buFontTx/>
              <a:buBlip>
                <a:blip r:embed="rId2"/>
              </a:buBlip>
              <a:defRPr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3pPr>
            <a:lvl4pPr marL="1200150" indent="-171450">
              <a:buFontTx/>
              <a:buBlip>
                <a:blip r:embed="rId2"/>
              </a:buBlip>
              <a:defRPr i="1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4pPr>
            <a:lvl5pPr marL="1543050" indent="-171450">
              <a:buFontTx/>
              <a:buBlip>
                <a:blip r:embed="rId2"/>
              </a:buBlip>
              <a:defRPr sz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5pPr>
          </a:lstStyle>
          <a:p>
            <a:pPr lvl="0"/>
            <a:r>
              <a:rPr kumimoji="1" lang="en-US" altLang="zh-CN" dirty="0" smtClean="0"/>
              <a:t> First Level Text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 Second Level Text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 Third level text</a:t>
            </a:r>
            <a:endParaRPr kumimoji="1" lang="zh-CN" altLang="en-US" dirty="0" smtClean="0"/>
          </a:p>
          <a:p>
            <a:pPr lvl="3"/>
            <a:r>
              <a:rPr kumimoji="1" lang="en-US" altLang="zh-CN" dirty="0" smtClean="0"/>
              <a:t> Fourth level text</a:t>
            </a:r>
            <a:endParaRPr kumimoji="1" lang="zh-CN" altLang="en-US" dirty="0" smtClean="0"/>
          </a:p>
          <a:p>
            <a:pPr lvl="4"/>
            <a:r>
              <a:rPr kumimoji="1" lang="en-US" altLang="zh-CN" dirty="0" smtClean="0"/>
              <a:t> Fifth level text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8337" y="210755"/>
            <a:ext cx="1300117" cy="5181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4566" y="267919"/>
            <a:ext cx="7037097" cy="474486"/>
          </a:xfrm>
          <a:prstGeom prst="rect">
            <a:avLst/>
          </a:prstGeom>
        </p:spPr>
        <p:txBody>
          <a:bodyPr anchor="ctr"/>
          <a:lstStyle>
            <a:lvl1pPr>
              <a:defRPr sz="2700"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HERE TO EDIT TITLE</a:t>
            </a:r>
            <a:endParaRPr kumimoji="1" lang="zh-CN" altLang="en-US" dirty="0"/>
          </a:p>
        </p:txBody>
      </p:sp>
      <p:grpSp>
        <p:nvGrpSpPr>
          <p:cNvPr id="12" name="Group 11"/>
          <p:cNvGrpSpPr/>
          <p:nvPr userDrawn="1"/>
        </p:nvGrpSpPr>
        <p:grpSpPr>
          <a:xfrm>
            <a:off x="1288005" y="6528578"/>
            <a:ext cx="6567991" cy="294445"/>
            <a:chOff x="1621503" y="6528578"/>
            <a:chExt cx="6567991" cy="294445"/>
          </a:xfrm>
        </p:grpSpPr>
        <p:sp>
          <p:nvSpPr>
            <p:cNvPr id="13" name="矩形 12"/>
            <p:cNvSpPr/>
            <p:nvPr userDrawn="1"/>
          </p:nvSpPr>
          <p:spPr>
            <a:xfrm>
              <a:off x="2836809" y="6528578"/>
              <a:ext cx="535268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AVIAGE SYSTEMS Proprietary Information | Use or disclosure of data contained on this sheet is subject to the restrictions</a:t>
              </a:r>
              <a:r>
                <a:rPr lang="zh-CN" altLang="en-US" sz="650" baseline="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on the cover page. </a:t>
              </a:r>
            </a:p>
            <a:p>
              <a:pPr algn="l"/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昂际航电专属信息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| </a:t>
              </a:r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使用或披露本页所含数据应同时遵循封面所示的限制条件。</a:t>
              </a:r>
              <a:endParaRPr lang="zh-CN" altLang="en-US" sz="650" dirty="0">
                <a:solidFill>
                  <a:schemeClr val="bg1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1621503" y="6530635"/>
              <a:ext cx="943982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AVIAGE SYSTEMS</a:t>
              </a:r>
            </a:p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CONFIDENTIAL</a:t>
              </a:r>
              <a:endParaRPr lang="zh-CN" altLang="en-US" sz="650" spc="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>
              <a:off x="2684798" y="6590123"/>
              <a:ext cx="0" cy="15737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7617819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580" y="951818"/>
            <a:ext cx="8593873" cy="5139420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514350" indent="-171450">
              <a:buFontTx/>
              <a:buBlip>
                <a:blip r:embed="rId2"/>
              </a:buBlip>
              <a:defRPr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2pPr>
            <a:lvl3pPr marL="857250" indent="-171450">
              <a:buFontTx/>
              <a:buBlip>
                <a:blip r:embed="rId2"/>
              </a:buBlip>
              <a:defRPr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3pPr>
            <a:lvl4pPr marL="1200150" indent="-171450">
              <a:buFontTx/>
              <a:buBlip>
                <a:blip r:embed="rId2"/>
              </a:buBlip>
              <a:defRPr i="1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4pPr>
            <a:lvl5pPr marL="1543050" indent="-171450">
              <a:buFontTx/>
              <a:buBlip>
                <a:blip r:embed="rId2"/>
              </a:buBlip>
              <a:defRPr sz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5pPr>
          </a:lstStyle>
          <a:p>
            <a:pPr lvl="0"/>
            <a:r>
              <a:rPr kumimoji="1" lang="en-US" altLang="zh-CN" dirty="0" smtClean="0"/>
              <a:t> First Level Text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 Second Level Text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 Third level text</a:t>
            </a:r>
            <a:endParaRPr kumimoji="1" lang="zh-CN" altLang="en-US" dirty="0" smtClean="0"/>
          </a:p>
          <a:p>
            <a:pPr lvl="3"/>
            <a:r>
              <a:rPr kumimoji="1" lang="en-US" altLang="zh-CN" dirty="0" smtClean="0"/>
              <a:t> Fourth level text</a:t>
            </a:r>
            <a:endParaRPr kumimoji="1" lang="zh-CN" altLang="en-US" dirty="0" smtClean="0"/>
          </a:p>
          <a:p>
            <a:pPr lvl="4"/>
            <a:r>
              <a:rPr kumimoji="1" lang="en-US" altLang="zh-CN" dirty="0" smtClean="0"/>
              <a:t> Fifth level text</a:t>
            </a:r>
            <a:endParaRPr kumimoji="1"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8337" y="210755"/>
            <a:ext cx="1300117" cy="51811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244566" y="267919"/>
            <a:ext cx="7037097" cy="474486"/>
          </a:xfrm>
          <a:prstGeom prst="rect">
            <a:avLst/>
          </a:prstGeom>
        </p:spPr>
        <p:txBody>
          <a:bodyPr anchor="ctr"/>
          <a:lstStyle>
            <a:lvl1pPr>
              <a:defRPr sz="2700"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HERE TO EDIT TITLE</a:t>
            </a:r>
            <a:endParaRPr kumimoji="1" lang="zh-CN" alt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360948" y="728871"/>
            <a:ext cx="7169368" cy="0"/>
          </a:xfrm>
          <a:prstGeom prst="line">
            <a:avLst/>
          </a:prstGeom>
          <a:ln w="12700">
            <a:solidFill>
              <a:schemeClr val="accent5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 userDrawn="1"/>
        </p:nvGrpSpPr>
        <p:grpSpPr>
          <a:xfrm>
            <a:off x="1288005" y="6528578"/>
            <a:ext cx="6567991" cy="294445"/>
            <a:chOff x="1621503" y="6528578"/>
            <a:chExt cx="6567991" cy="294445"/>
          </a:xfrm>
        </p:grpSpPr>
        <p:sp>
          <p:nvSpPr>
            <p:cNvPr id="14" name="矩形 12"/>
            <p:cNvSpPr/>
            <p:nvPr userDrawn="1"/>
          </p:nvSpPr>
          <p:spPr>
            <a:xfrm>
              <a:off x="2836809" y="6528578"/>
              <a:ext cx="535268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AVIAGE SYSTEMS Proprietary Information | Use or disclosure of data contained on this sheet is subject to the restrictions</a:t>
              </a:r>
              <a:r>
                <a:rPr lang="zh-CN" altLang="en-US" sz="650" baseline="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on the cover page. </a:t>
              </a:r>
            </a:p>
            <a:p>
              <a:pPr algn="l"/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昂际航电专属信息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| </a:t>
              </a:r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使用或披露本页所含数据应同时遵循封面所示的限制条件。</a:t>
              </a:r>
              <a:endParaRPr lang="zh-CN" altLang="en-US" sz="650" dirty="0">
                <a:solidFill>
                  <a:schemeClr val="bg1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15" name="TextBox 14"/>
            <p:cNvSpPr txBox="1"/>
            <p:nvPr userDrawn="1"/>
          </p:nvSpPr>
          <p:spPr>
            <a:xfrm>
              <a:off x="1621503" y="6530635"/>
              <a:ext cx="943982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AVIAGE SYSTEMS</a:t>
              </a:r>
            </a:p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CONFIDENTIAL</a:t>
              </a:r>
              <a:endParaRPr lang="zh-CN" altLang="en-US" sz="650" spc="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cxnSp>
          <p:nvCxnSpPr>
            <p:cNvPr id="16" name="Straight Connector 15"/>
            <p:cNvCxnSpPr/>
            <p:nvPr userDrawn="1"/>
          </p:nvCxnSpPr>
          <p:spPr>
            <a:xfrm>
              <a:off x="2684798" y="6590123"/>
              <a:ext cx="0" cy="15737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0383634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图片占位符 8"/>
          <p:cNvSpPr>
            <a:spLocks noGrp="1"/>
          </p:cNvSpPr>
          <p:nvPr>
            <p:ph type="pic" sz="quarter" idx="11" hasCustomPrompt="1"/>
          </p:nvPr>
        </p:nvSpPr>
        <p:spPr>
          <a:xfrm>
            <a:off x="5241132" y="952500"/>
            <a:ext cx="3543300" cy="5138738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 baseline="0">
                <a:solidFill>
                  <a:schemeClr val="bg2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to Insert Pic.</a:t>
            </a:r>
            <a:endParaRPr kumimoji="1"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8337" y="210755"/>
            <a:ext cx="1300117" cy="518116"/>
          </a:xfrm>
          <a:prstGeom prst="rect">
            <a:avLst/>
          </a:prstGeom>
        </p:spPr>
      </p:pic>
      <p:sp>
        <p:nvSpPr>
          <p:cNvPr id="12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581" y="951818"/>
            <a:ext cx="4920978" cy="5139420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4"/>
              </a:buBlip>
              <a:defRPr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514350" indent="-171450">
              <a:buFontTx/>
              <a:buBlip>
                <a:blip r:embed="rId4"/>
              </a:buBlip>
              <a:defRPr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2pPr>
            <a:lvl3pPr marL="857250" indent="-171450">
              <a:buFontTx/>
              <a:buBlip>
                <a:blip r:embed="rId4"/>
              </a:buBlip>
              <a:defRPr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3pPr>
            <a:lvl4pPr marL="1200150" indent="-171450">
              <a:buFontTx/>
              <a:buBlip>
                <a:blip r:embed="rId4"/>
              </a:buBlip>
              <a:defRPr i="1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4pPr>
            <a:lvl5pPr marL="1543050" indent="-171450">
              <a:buFontTx/>
              <a:buBlip>
                <a:blip r:embed="rId4"/>
              </a:buBlip>
              <a:defRPr sz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5pPr>
          </a:lstStyle>
          <a:p>
            <a:pPr lvl="0"/>
            <a:r>
              <a:rPr kumimoji="1" lang="en-US" altLang="zh-CN" dirty="0" smtClean="0"/>
              <a:t> First Level Text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 Second Level Text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 Third level text</a:t>
            </a:r>
            <a:endParaRPr kumimoji="1" lang="zh-CN" altLang="en-US" dirty="0" smtClean="0"/>
          </a:p>
          <a:p>
            <a:pPr lvl="3"/>
            <a:r>
              <a:rPr kumimoji="1" lang="en-US" altLang="zh-CN" dirty="0" smtClean="0"/>
              <a:t> Fourth level text</a:t>
            </a:r>
            <a:endParaRPr kumimoji="1" lang="zh-CN" altLang="en-US" dirty="0" smtClean="0"/>
          </a:p>
          <a:p>
            <a:pPr lvl="4"/>
            <a:r>
              <a:rPr kumimoji="1" lang="en-US" altLang="zh-CN" dirty="0" smtClean="0"/>
              <a:t> Fifth level text</a:t>
            </a:r>
            <a:endParaRPr kumimoji="1" lang="zh-CN" altLang="en-US" dirty="0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244566" y="267919"/>
            <a:ext cx="7037097" cy="474486"/>
          </a:xfrm>
          <a:prstGeom prst="rect">
            <a:avLst/>
          </a:prstGeom>
        </p:spPr>
        <p:txBody>
          <a:bodyPr anchor="ctr"/>
          <a:lstStyle>
            <a:lvl1pPr>
              <a:defRPr sz="2700"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HERE TO EDIT TITLE</a:t>
            </a:r>
            <a:endParaRPr kumimoji="1" lang="zh-CN" alt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1288005" y="6528578"/>
            <a:ext cx="6567991" cy="294445"/>
            <a:chOff x="1621503" y="6528578"/>
            <a:chExt cx="6567991" cy="294445"/>
          </a:xfrm>
        </p:grpSpPr>
        <p:sp>
          <p:nvSpPr>
            <p:cNvPr id="15" name="矩形 12"/>
            <p:cNvSpPr/>
            <p:nvPr userDrawn="1"/>
          </p:nvSpPr>
          <p:spPr>
            <a:xfrm>
              <a:off x="2836809" y="6528578"/>
              <a:ext cx="535268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AVIAGE SYSTEMS Proprietary Information | Use or disclosure of data contained on this sheet is subject to the restrictions</a:t>
              </a:r>
              <a:r>
                <a:rPr lang="zh-CN" altLang="en-US" sz="650" baseline="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on the cover page. </a:t>
              </a:r>
            </a:p>
            <a:p>
              <a:pPr algn="l"/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昂际航电专属信息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| </a:t>
              </a:r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使用或披露本页所含数据应同时遵循封面所示的限制条件。</a:t>
              </a:r>
              <a:endParaRPr lang="zh-CN" altLang="en-US" sz="650" dirty="0">
                <a:solidFill>
                  <a:schemeClr val="bg1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1621503" y="6530635"/>
              <a:ext cx="943982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AVIAGE SYSTEMS</a:t>
              </a:r>
            </a:p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CONFIDENTIAL</a:t>
              </a:r>
              <a:endParaRPr lang="zh-CN" altLang="en-US" sz="650" spc="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2684798" y="6590123"/>
              <a:ext cx="0" cy="15737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058482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44566" y="951818"/>
            <a:ext cx="4213746" cy="5139420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514350" indent="-171450">
              <a:buFontTx/>
              <a:buBlip>
                <a:blip r:embed="rId2"/>
              </a:buBlip>
              <a:defRPr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2pPr>
            <a:lvl3pPr marL="857250" indent="-171450">
              <a:buFontTx/>
              <a:buBlip>
                <a:blip r:embed="rId2"/>
              </a:buBlip>
              <a:defRPr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3pPr>
            <a:lvl4pPr marL="1200150" indent="-171450">
              <a:buFontTx/>
              <a:buBlip>
                <a:blip r:embed="rId2"/>
              </a:buBlip>
              <a:defRPr i="1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4pPr>
            <a:lvl5pPr marL="1543050" indent="-171450">
              <a:buFontTx/>
              <a:buBlip>
                <a:blip r:embed="rId2"/>
              </a:buBlip>
              <a:defRPr sz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5pPr>
          </a:lstStyle>
          <a:p>
            <a:pPr lvl="0"/>
            <a:r>
              <a:rPr kumimoji="1" lang="en-US" altLang="zh-CN" dirty="0" smtClean="0"/>
              <a:t> First Level Text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 Second Level Text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 Third level text</a:t>
            </a:r>
            <a:endParaRPr kumimoji="1" lang="zh-CN" altLang="en-US" dirty="0" smtClean="0"/>
          </a:p>
          <a:p>
            <a:pPr lvl="3"/>
            <a:r>
              <a:rPr kumimoji="1" lang="en-US" altLang="zh-CN" dirty="0" smtClean="0"/>
              <a:t> Fourth level text</a:t>
            </a:r>
            <a:endParaRPr kumimoji="1" lang="zh-CN" altLang="en-US" dirty="0" smtClean="0"/>
          </a:p>
          <a:p>
            <a:pPr lvl="4"/>
            <a:r>
              <a:rPr kumimoji="1" lang="en-US" altLang="zh-CN" dirty="0" smtClean="0"/>
              <a:t> Fifth level text</a:t>
            </a:r>
            <a:endParaRPr kumimoji="1" lang="zh-CN" altLang="en-US" dirty="0"/>
          </a:p>
        </p:txBody>
      </p:sp>
      <p:sp>
        <p:nvSpPr>
          <p:cNvPr id="4" name="文本占位符 9"/>
          <p:cNvSpPr>
            <a:spLocks noGrp="1"/>
          </p:cNvSpPr>
          <p:nvPr>
            <p:ph type="body" sz="quarter" idx="11" hasCustomPrompt="1"/>
          </p:nvPr>
        </p:nvSpPr>
        <p:spPr>
          <a:xfrm>
            <a:off x="4553264" y="951818"/>
            <a:ext cx="4213746" cy="5139420"/>
          </a:xfrm>
          <a:prstGeom prst="rect">
            <a:avLst/>
          </a:prstGeom>
        </p:spPr>
        <p:txBody>
          <a:bodyPr/>
          <a:lstStyle>
            <a:lvl1pPr marL="171450" indent="-171450">
              <a:buFontTx/>
              <a:buBlip>
                <a:blip r:embed="rId2"/>
              </a:buBlip>
              <a:defRPr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514350" indent="-171450">
              <a:buFontTx/>
              <a:buBlip>
                <a:blip r:embed="rId2"/>
              </a:buBlip>
              <a:defRPr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2pPr>
            <a:lvl3pPr marL="857250" indent="-171450">
              <a:buFontTx/>
              <a:buBlip>
                <a:blip r:embed="rId2"/>
              </a:buBlip>
              <a:defRPr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3pPr>
            <a:lvl4pPr marL="1200150" indent="-171450">
              <a:buFontTx/>
              <a:buBlip>
                <a:blip r:embed="rId2"/>
              </a:buBlip>
              <a:defRPr i="1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4pPr>
            <a:lvl5pPr marL="1543050" indent="-171450">
              <a:buFontTx/>
              <a:buBlip>
                <a:blip r:embed="rId2"/>
              </a:buBlip>
              <a:defRPr sz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5pPr>
          </a:lstStyle>
          <a:p>
            <a:pPr lvl="0"/>
            <a:r>
              <a:rPr kumimoji="1" lang="en-US" altLang="zh-CN" dirty="0" smtClean="0"/>
              <a:t> First Level Text</a:t>
            </a:r>
            <a:endParaRPr kumimoji="1" lang="zh-CN" altLang="en-US" dirty="0" smtClean="0"/>
          </a:p>
          <a:p>
            <a:pPr lvl="1"/>
            <a:r>
              <a:rPr kumimoji="1" lang="en-US" altLang="zh-CN" dirty="0" smtClean="0"/>
              <a:t> Second Level Text</a:t>
            </a:r>
            <a:endParaRPr kumimoji="1" lang="zh-CN" altLang="en-US" dirty="0" smtClean="0"/>
          </a:p>
          <a:p>
            <a:pPr lvl="2"/>
            <a:r>
              <a:rPr kumimoji="1" lang="en-US" altLang="zh-CN" dirty="0" smtClean="0"/>
              <a:t> Third level text</a:t>
            </a:r>
            <a:endParaRPr kumimoji="1" lang="zh-CN" altLang="en-US" dirty="0" smtClean="0"/>
          </a:p>
          <a:p>
            <a:pPr lvl="3"/>
            <a:r>
              <a:rPr kumimoji="1" lang="en-US" altLang="zh-CN" dirty="0" smtClean="0"/>
              <a:t> Fourth level text</a:t>
            </a:r>
            <a:endParaRPr kumimoji="1" lang="zh-CN" altLang="en-US" dirty="0" smtClean="0"/>
          </a:p>
          <a:p>
            <a:pPr lvl="4"/>
            <a:r>
              <a:rPr kumimoji="1" lang="en-US" altLang="zh-CN" dirty="0" smtClean="0"/>
              <a:t> Fifth level text</a:t>
            </a:r>
            <a:endParaRPr kumimoji="1"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8337" y="210755"/>
            <a:ext cx="1300117" cy="518116"/>
          </a:xfrm>
          <a:prstGeom prst="rect">
            <a:avLst/>
          </a:prstGeom>
        </p:spPr>
      </p:pic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244566" y="267919"/>
            <a:ext cx="7037097" cy="474486"/>
          </a:xfrm>
          <a:prstGeom prst="rect">
            <a:avLst/>
          </a:prstGeom>
        </p:spPr>
        <p:txBody>
          <a:bodyPr anchor="ctr"/>
          <a:lstStyle>
            <a:lvl1pPr>
              <a:defRPr sz="2700"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HERE TO EDIT TITLE</a:t>
            </a:r>
            <a:endParaRPr kumimoji="1" lang="zh-CN" altLang="en-US" dirty="0"/>
          </a:p>
        </p:txBody>
      </p:sp>
      <p:grpSp>
        <p:nvGrpSpPr>
          <p:cNvPr id="11" name="Group 10"/>
          <p:cNvGrpSpPr/>
          <p:nvPr userDrawn="1"/>
        </p:nvGrpSpPr>
        <p:grpSpPr>
          <a:xfrm>
            <a:off x="1288005" y="6528578"/>
            <a:ext cx="6567991" cy="294445"/>
            <a:chOff x="1621503" y="6528578"/>
            <a:chExt cx="6567991" cy="294445"/>
          </a:xfrm>
        </p:grpSpPr>
        <p:sp>
          <p:nvSpPr>
            <p:cNvPr id="13" name="矩形 12"/>
            <p:cNvSpPr/>
            <p:nvPr userDrawn="1"/>
          </p:nvSpPr>
          <p:spPr>
            <a:xfrm>
              <a:off x="2836809" y="6528578"/>
              <a:ext cx="535268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AVIAGE SYSTEMS Proprietary Information | Use or disclosure of data contained on this sheet is subject to the restrictions</a:t>
              </a:r>
              <a:r>
                <a:rPr lang="zh-CN" altLang="en-US" sz="650" baseline="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on the cover page. </a:t>
              </a:r>
            </a:p>
            <a:p>
              <a:pPr algn="l"/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昂际航电专属信息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| </a:t>
              </a:r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使用或披露本页所含数据应同时遵循封面所示的限制条件。</a:t>
              </a:r>
              <a:endParaRPr lang="zh-CN" altLang="en-US" sz="650" dirty="0">
                <a:solidFill>
                  <a:schemeClr val="bg1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14" name="TextBox 13"/>
            <p:cNvSpPr txBox="1"/>
            <p:nvPr userDrawn="1"/>
          </p:nvSpPr>
          <p:spPr>
            <a:xfrm>
              <a:off x="1621503" y="6530635"/>
              <a:ext cx="943982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AVIAGE SYSTEMS</a:t>
              </a:r>
            </a:p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CONFIDENTIAL</a:t>
              </a:r>
              <a:endParaRPr lang="zh-CN" altLang="en-US" sz="650" spc="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cxnSp>
          <p:nvCxnSpPr>
            <p:cNvPr id="15" name="Straight Connector 14"/>
            <p:cNvCxnSpPr/>
            <p:nvPr userDrawn="1"/>
          </p:nvCxnSpPr>
          <p:spPr>
            <a:xfrm>
              <a:off x="2684798" y="6590123"/>
              <a:ext cx="0" cy="15737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293878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Pic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/>
          <p:cNvSpPr>
            <a:spLocks noGrp="1"/>
          </p:cNvSpPr>
          <p:nvPr>
            <p:ph type="pic" sz="quarter" idx="12" hasCustomPrompt="1"/>
          </p:nvPr>
        </p:nvSpPr>
        <p:spPr>
          <a:xfrm flipH="1">
            <a:off x="4733925" y="1108490"/>
            <a:ext cx="4050506" cy="2906500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to Insert Pic</a:t>
            </a:r>
            <a:endParaRPr kumimoji="1"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6" hasCustomPrompt="1"/>
          </p:nvPr>
        </p:nvSpPr>
        <p:spPr>
          <a:xfrm>
            <a:off x="363141" y="1108489"/>
            <a:ext cx="4046934" cy="2906500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2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to Insert Pic</a:t>
            </a:r>
            <a:endParaRPr kumimoji="1" lang="zh-CN" altLang="en-US" dirty="0" smtClean="0"/>
          </a:p>
        </p:txBody>
      </p:sp>
      <p:sp>
        <p:nvSpPr>
          <p:cNvPr id="5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4733925" y="4159393"/>
            <a:ext cx="4046934" cy="1904522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en-US" altLang="zh-CN" dirty="0" smtClean="0"/>
              <a:t>Click to Edit Text </a:t>
            </a:r>
            <a:endParaRPr kumimoji="1" lang="zh-CN" altLang="en-US" dirty="0"/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19" hasCustomPrompt="1"/>
          </p:nvPr>
        </p:nvSpPr>
        <p:spPr>
          <a:xfrm>
            <a:off x="359569" y="4159392"/>
            <a:ext cx="4050506" cy="190452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en-US" altLang="zh-CN" dirty="0" smtClean="0"/>
              <a:t>Click to Edit Text</a:t>
            </a:r>
            <a:endParaRPr kumimoji="1"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8337" y="210755"/>
            <a:ext cx="1300117" cy="518116"/>
          </a:xfrm>
          <a:prstGeom prst="rect">
            <a:avLst/>
          </a:prstGeom>
        </p:spPr>
      </p:pic>
      <p:sp>
        <p:nvSpPr>
          <p:cNvPr id="17" name="标题 1"/>
          <p:cNvSpPr>
            <a:spLocks noGrp="1"/>
          </p:cNvSpPr>
          <p:nvPr>
            <p:ph type="title" hasCustomPrompt="1"/>
          </p:nvPr>
        </p:nvSpPr>
        <p:spPr>
          <a:xfrm>
            <a:off x="244566" y="267919"/>
            <a:ext cx="7037097" cy="474486"/>
          </a:xfrm>
          <a:prstGeom prst="rect">
            <a:avLst/>
          </a:prstGeom>
        </p:spPr>
        <p:txBody>
          <a:bodyPr anchor="ctr"/>
          <a:lstStyle>
            <a:lvl1pPr>
              <a:defRPr sz="2700"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HERE TO EDIT TITLE</a:t>
            </a:r>
            <a:endParaRPr kumimoji="1" lang="zh-CN" altLang="en-US" dirty="0"/>
          </a:p>
        </p:txBody>
      </p:sp>
      <p:grpSp>
        <p:nvGrpSpPr>
          <p:cNvPr id="13" name="Group 12"/>
          <p:cNvGrpSpPr/>
          <p:nvPr userDrawn="1"/>
        </p:nvGrpSpPr>
        <p:grpSpPr>
          <a:xfrm>
            <a:off x="1288005" y="6528578"/>
            <a:ext cx="6567991" cy="294445"/>
            <a:chOff x="1621503" y="6528578"/>
            <a:chExt cx="6567991" cy="294445"/>
          </a:xfrm>
        </p:grpSpPr>
        <p:sp>
          <p:nvSpPr>
            <p:cNvPr id="15" name="矩形 12"/>
            <p:cNvSpPr/>
            <p:nvPr userDrawn="1"/>
          </p:nvSpPr>
          <p:spPr>
            <a:xfrm>
              <a:off x="2836809" y="6528578"/>
              <a:ext cx="535268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AVIAGE SYSTEMS Proprietary Information | Use or disclosure of data contained on this sheet is subject to the restrictions</a:t>
              </a:r>
              <a:r>
                <a:rPr lang="zh-CN" altLang="en-US" sz="650" baseline="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on the cover page. </a:t>
              </a:r>
            </a:p>
            <a:p>
              <a:pPr algn="l"/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昂际航电专属信息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| </a:t>
              </a:r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使用或披露本页所含数据应同时遵循封面所示的限制条件。</a:t>
              </a:r>
              <a:endParaRPr lang="zh-CN" altLang="en-US" sz="650" dirty="0">
                <a:solidFill>
                  <a:schemeClr val="bg1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16" name="TextBox 15"/>
            <p:cNvSpPr txBox="1"/>
            <p:nvPr userDrawn="1"/>
          </p:nvSpPr>
          <p:spPr>
            <a:xfrm>
              <a:off x="1621503" y="6530635"/>
              <a:ext cx="943982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AVIAGE SYSTEMS</a:t>
              </a:r>
            </a:p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CONFIDENTIAL</a:t>
              </a:r>
              <a:endParaRPr lang="zh-CN" altLang="en-US" sz="650" spc="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cxnSp>
          <p:nvCxnSpPr>
            <p:cNvPr id="18" name="Straight Connector 17"/>
            <p:cNvCxnSpPr/>
            <p:nvPr userDrawn="1"/>
          </p:nvCxnSpPr>
          <p:spPr>
            <a:xfrm>
              <a:off x="2684798" y="6590123"/>
              <a:ext cx="0" cy="15737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718691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Pic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/>
          <p:cNvSpPr>
            <a:spLocks noGrp="1"/>
          </p:cNvSpPr>
          <p:nvPr>
            <p:ph type="pic" sz="quarter" idx="12" hasCustomPrompt="1"/>
          </p:nvPr>
        </p:nvSpPr>
        <p:spPr>
          <a:xfrm>
            <a:off x="3220918" y="1433056"/>
            <a:ext cx="2722682" cy="2541947"/>
          </a:xfrm>
          <a:prstGeom prst="rect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indent="0" algn="ctr">
              <a:buNone/>
              <a:defRPr>
                <a:solidFill>
                  <a:schemeClr val="bg2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to Insert Pic</a:t>
            </a:r>
            <a:endParaRPr kumimoji="1" lang="zh-CN" altLang="en-US" dirty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6" hasCustomPrompt="1"/>
          </p:nvPr>
        </p:nvSpPr>
        <p:spPr>
          <a:xfrm>
            <a:off x="369386" y="1433055"/>
            <a:ext cx="2727980" cy="254194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2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to Insert Pic</a:t>
            </a:r>
            <a:endParaRPr kumimoji="1" lang="zh-CN" altLang="en-US" dirty="0" smtClean="0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3" hasCustomPrompt="1"/>
          </p:nvPr>
        </p:nvSpPr>
        <p:spPr>
          <a:xfrm>
            <a:off x="6067359" y="1433056"/>
            <a:ext cx="2722683" cy="2541947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/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>
                <a:solidFill>
                  <a:schemeClr val="bg2"/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to Insert Pic</a:t>
            </a:r>
            <a:endParaRPr kumimoji="1" lang="zh-CN" altLang="en-US" dirty="0" smtClean="0"/>
          </a:p>
        </p:txBody>
      </p:sp>
      <p:sp>
        <p:nvSpPr>
          <p:cNvPr id="7" name="文本占位符 2"/>
          <p:cNvSpPr>
            <a:spLocks noGrp="1"/>
          </p:cNvSpPr>
          <p:nvPr>
            <p:ph type="body" sz="quarter" idx="17" hasCustomPrompt="1"/>
          </p:nvPr>
        </p:nvSpPr>
        <p:spPr>
          <a:xfrm>
            <a:off x="387809" y="4062086"/>
            <a:ext cx="2708806" cy="170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en-US" altLang="zh-CN" dirty="0" smtClean="0"/>
              <a:t>Click to Edit Text </a:t>
            </a:r>
            <a:endParaRPr kumimoji="1" lang="zh-CN" altLang="en-US" dirty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18" hasCustomPrompt="1"/>
          </p:nvPr>
        </p:nvSpPr>
        <p:spPr>
          <a:xfrm>
            <a:off x="3220918" y="4062086"/>
            <a:ext cx="2722682" cy="170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en-US" altLang="zh-CN" dirty="0" smtClean="0"/>
              <a:t>Click to Edit Text </a:t>
            </a:r>
            <a:endParaRPr kumimoji="1"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19" hasCustomPrompt="1"/>
          </p:nvPr>
        </p:nvSpPr>
        <p:spPr>
          <a:xfrm>
            <a:off x="6067360" y="4062086"/>
            <a:ext cx="2722682" cy="170100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en-US" altLang="zh-CN" dirty="0" smtClean="0"/>
              <a:t>Click to Edit Text </a:t>
            </a:r>
            <a:endParaRPr kumimoji="1"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8337" y="210755"/>
            <a:ext cx="1300117" cy="518116"/>
          </a:xfrm>
          <a:prstGeom prst="rect">
            <a:avLst/>
          </a:prstGeom>
        </p:spPr>
      </p:pic>
      <p:sp>
        <p:nvSpPr>
          <p:cNvPr id="20" name="标题 1"/>
          <p:cNvSpPr>
            <a:spLocks noGrp="1"/>
          </p:cNvSpPr>
          <p:nvPr>
            <p:ph type="title" hasCustomPrompt="1"/>
          </p:nvPr>
        </p:nvSpPr>
        <p:spPr>
          <a:xfrm>
            <a:off x="244566" y="267919"/>
            <a:ext cx="7037097" cy="474486"/>
          </a:xfrm>
          <a:prstGeom prst="rect">
            <a:avLst/>
          </a:prstGeom>
        </p:spPr>
        <p:txBody>
          <a:bodyPr anchor="ctr"/>
          <a:lstStyle>
            <a:lvl1pPr>
              <a:defRPr sz="2700"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HERE TO EDIT TITLE</a:t>
            </a:r>
            <a:endParaRPr kumimoji="1" lang="zh-CN" altLang="en-US" dirty="0"/>
          </a:p>
        </p:txBody>
      </p:sp>
      <p:grpSp>
        <p:nvGrpSpPr>
          <p:cNvPr id="15" name="Group 14"/>
          <p:cNvGrpSpPr/>
          <p:nvPr userDrawn="1"/>
        </p:nvGrpSpPr>
        <p:grpSpPr>
          <a:xfrm>
            <a:off x="1288005" y="6528578"/>
            <a:ext cx="6567991" cy="294445"/>
            <a:chOff x="1621503" y="6528578"/>
            <a:chExt cx="6567991" cy="294445"/>
          </a:xfrm>
        </p:grpSpPr>
        <p:sp>
          <p:nvSpPr>
            <p:cNvPr id="16" name="矩形 12"/>
            <p:cNvSpPr/>
            <p:nvPr userDrawn="1"/>
          </p:nvSpPr>
          <p:spPr>
            <a:xfrm>
              <a:off x="2836809" y="6528578"/>
              <a:ext cx="535268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AVIAGE SYSTEMS Proprietary Information | Use or disclosure of data contained on this sheet is subject to the restrictions</a:t>
              </a:r>
              <a:r>
                <a:rPr lang="zh-CN" altLang="en-US" sz="650" baseline="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on the cover page. </a:t>
              </a:r>
            </a:p>
            <a:p>
              <a:pPr algn="l"/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昂际航电专属信息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| </a:t>
              </a:r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使用或披露本页所含数据应同时遵循封面所示的限制条件。</a:t>
              </a:r>
              <a:endParaRPr lang="zh-CN" altLang="en-US" sz="650" dirty="0">
                <a:solidFill>
                  <a:schemeClr val="bg1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18" name="TextBox 17"/>
            <p:cNvSpPr txBox="1"/>
            <p:nvPr userDrawn="1"/>
          </p:nvSpPr>
          <p:spPr>
            <a:xfrm>
              <a:off x="1621503" y="6530635"/>
              <a:ext cx="943982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AVIAGE SYSTEMS</a:t>
              </a:r>
            </a:p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CONFIDENTIAL</a:t>
              </a:r>
              <a:endParaRPr lang="zh-CN" altLang="en-US" sz="650" spc="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cxnSp>
          <p:nvCxnSpPr>
            <p:cNvPr id="19" name="Straight Connector 18"/>
            <p:cNvCxnSpPr/>
            <p:nvPr userDrawn="1"/>
          </p:nvCxnSpPr>
          <p:spPr>
            <a:xfrm>
              <a:off x="2684798" y="6590123"/>
              <a:ext cx="0" cy="15737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46912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Pics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3"/>
          <p:cNvSpPr>
            <a:spLocks noGrp="1"/>
          </p:cNvSpPr>
          <p:nvPr>
            <p:ph type="pic" sz="quarter" idx="16" hasCustomPrompt="1"/>
          </p:nvPr>
        </p:nvSpPr>
        <p:spPr>
          <a:xfrm>
            <a:off x="374477" y="1222650"/>
            <a:ext cx="2375683" cy="2206350"/>
          </a:xfrm>
          <a:prstGeom prst="rect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to Insert Pic</a:t>
            </a:r>
            <a:endParaRPr kumimoji="1" lang="zh-CN" altLang="en-US" dirty="0" smtClean="0"/>
          </a:p>
        </p:txBody>
      </p:sp>
      <p:sp>
        <p:nvSpPr>
          <p:cNvPr id="4" name="图片占位符 3"/>
          <p:cNvSpPr>
            <a:spLocks noGrp="1"/>
          </p:cNvSpPr>
          <p:nvPr>
            <p:ph type="pic" sz="quarter" idx="13" hasCustomPrompt="1"/>
          </p:nvPr>
        </p:nvSpPr>
        <p:spPr>
          <a:xfrm>
            <a:off x="374477" y="3734677"/>
            <a:ext cx="2375683" cy="2207077"/>
          </a:xfrm>
          <a:prstGeom prst="rect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to Insert Pic</a:t>
            </a:r>
            <a:endParaRPr kumimoji="1" lang="zh-CN" altLang="en-US" dirty="0" smtClean="0"/>
          </a:p>
        </p:txBody>
      </p:sp>
      <p:sp>
        <p:nvSpPr>
          <p:cNvPr id="5" name="图片占位符 3"/>
          <p:cNvSpPr>
            <a:spLocks noGrp="1"/>
          </p:cNvSpPr>
          <p:nvPr>
            <p:ph type="pic" sz="quarter" idx="18" hasCustomPrompt="1"/>
          </p:nvPr>
        </p:nvSpPr>
        <p:spPr>
          <a:xfrm>
            <a:off x="4589365" y="1218385"/>
            <a:ext cx="2375683" cy="2210221"/>
          </a:xfrm>
          <a:prstGeom prst="rect">
            <a:avLst/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to Insert Pic</a:t>
            </a:r>
            <a:endParaRPr kumimoji="1" lang="zh-CN" altLang="en-US" dirty="0" smtClean="0"/>
          </a:p>
        </p:txBody>
      </p:sp>
      <p:sp>
        <p:nvSpPr>
          <p:cNvPr id="7" name="图片占位符 3"/>
          <p:cNvSpPr>
            <a:spLocks noGrp="1"/>
          </p:cNvSpPr>
          <p:nvPr>
            <p:ph type="pic" sz="quarter" idx="20" hasCustomPrompt="1"/>
          </p:nvPr>
        </p:nvSpPr>
        <p:spPr>
          <a:xfrm>
            <a:off x="4589365" y="3734677"/>
            <a:ext cx="2375683" cy="2206683"/>
          </a:xfrm>
          <a:prstGeom prst="rect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anchor="ctr">
            <a:normAutofit/>
          </a:bodyPr>
          <a:lstStyle>
            <a:lvl1pPr marL="0" marR="0" indent="0" algn="ctr" defTabSz="685800" rtl="0" eaLnBrk="1" fontAlgn="auto" latinLnBrk="0" hangingPunct="1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 sz="1500"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to Insert Pic</a:t>
            </a:r>
            <a:endParaRPr kumimoji="1" lang="zh-CN" altLang="en-US" dirty="0" smtClean="0"/>
          </a:p>
        </p:txBody>
      </p:sp>
      <p:sp>
        <p:nvSpPr>
          <p:cNvPr id="8" name="文本占位符 2"/>
          <p:cNvSpPr>
            <a:spLocks noGrp="1"/>
          </p:cNvSpPr>
          <p:nvPr>
            <p:ph type="body" sz="quarter" idx="22" hasCustomPrompt="1"/>
          </p:nvPr>
        </p:nvSpPr>
        <p:spPr>
          <a:xfrm>
            <a:off x="2750160" y="1222650"/>
            <a:ext cx="1772855" cy="2205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en-US" altLang="zh-CN" dirty="0" smtClean="0"/>
              <a:t>Click to Edit Text </a:t>
            </a:r>
            <a:endParaRPr kumimoji="1" lang="zh-CN" altLang="en-US" dirty="0"/>
          </a:p>
        </p:txBody>
      </p:sp>
      <p:sp>
        <p:nvSpPr>
          <p:cNvPr id="9" name="文本占位符 2"/>
          <p:cNvSpPr>
            <a:spLocks noGrp="1"/>
          </p:cNvSpPr>
          <p:nvPr>
            <p:ph type="body" sz="quarter" idx="23" hasCustomPrompt="1"/>
          </p:nvPr>
        </p:nvSpPr>
        <p:spPr>
          <a:xfrm>
            <a:off x="2750160" y="3734283"/>
            <a:ext cx="1772855" cy="22070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en-US" altLang="zh-CN" dirty="0" smtClean="0"/>
              <a:t>Click to Edit Text </a:t>
            </a:r>
            <a:endParaRPr kumimoji="1" lang="zh-CN" altLang="en-US" dirty="0"/>
          </a:p>
        </p:txBody>
      </p:sp>
      <p:sp>
        <p:nvSpPr>
          <p:cNvPr id="10" name="文本占位符 2"/>
          <p:cNvSpPr>
            <a:spLocks noGrp="1"/>
          </p:cNvSpPr>
          <p:nvPr>
            <p:ph type="body" sz="quarter" idx="24" hasCustomPrompt="1"/>
          </p:nvPr>
        </p:nvSpPr>
        <p:spPr>
          <a:xfrm>
            <a:off x="6966084" y="1222649"/>
            <a:ext cx="1755958" cy="220169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en-US" altLang="zh-CN" dirty="0" smtClean="0"/>
              <a:t>Click to Edit Text </a:t>
            </a:r>
            <a:endParaRPr kumimoji="1" lang="zh-CN" altLang="en-US" dirty="0"/>
          </a:p>
        </p:txBody>
      </p:sp>
      <p:sp>
        <p:nvSpPr>
          <p:cNvPr id="11" name="文本占位符 2"/>
          <p:cNvSpPr>
            <a:spLocks noGrp="1"/>
          </p:cNvSpPr>
          <p:nvPr>
            <p:ph type="body" sz="quarter" idx="25" hasCustomPrompt="1"/>
          </p:nvPr>
        </p:nvSpPr>
        <p:spPr>
          <a:xfrm>
            <a:off x="6966084" y="3738542"/>
            <a:ext cx="1755958" cy="220595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buNone/>
              <a:defRPr sz="135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342900" indent="0">
              <a:buNone/>
              <a:defRPr/>
            </a:lvl2pPr>
            <a:lvl3pPr marL="685800" indent="0">
              <a:buNone/>
              <a:defRPr/>
            </a:lvl3pPr>
            <a:lvl4pPr marL="1028700" indent="0">
              <a:buNone/>
              <a:defRPr/>
            </a:lvl4pPr>
            <a:lvl5pPr marL="1371600" indent="0">
              <a:buNone/>
              <a:defRPr/>
            </a:lvl5pPr>
          </a:lstStyle>
          <a:p>
            <a:pPr lvl="0"/>
            <a:r>
              <a:rPr kumimoji="1" lang="en-US" altLang="zh-CN" dirty="0" smtClean="0"/>
              <a:t>Click to Edit Text </a:t>
            </a:r>
            <a:endParaRPr kumimoji="1"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 userDrawn="1"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538337" y="210755"/>
            <a:ext cx="1300117" cy="518116"/>
          </a:xfrm>
          <a:prstGeom prst="rect">
            <a:avLst/>
          </a:prstGeom>
        </p:spPr>
      </p:pic>
      <p:sp>
        <p:nvSpPr>
          <p:cNvPr id="18" name="标题 1"/>
          <p:cNvSpPr>
            <a:spLocks noGrp="1"/>
          </p:cNvSpPr>
          <p:nvPr>
            <p:ph type="title" hasCustomPrompt="1"/>
          </p:nvPr>
        </p:nvSpPr>
        <p:spPr>
          <a:xfrm>
            <a:off x="244566" y="267919"/>
            <a:ext cx="7037097" cy="474486"/>
          </a:xfrm>
          <a:prstGeom prst="rect">
            <a:avLst/>
          </a:prstGeom>
        </p:spPr>
        <p:txBody>
          <a:bodyPr anchor="ctr"/>
          <a:lstStyle>
            <a:lvl1pPr>
              <a:defRPr sz="2700" b="1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</a:lstStyle>
          <a:p>
            <a:r>
              <a:rPr kumimoji="1" lang="en-US" altLang="zh-CN" dirty="0" smtClean="0"/>
              <a:t>CLICK HERE TO EDIT TITLE</a:t>
            </a:r>
            <a:endParaRPr kumimoji="1" lang="zh-CN" altLang="en-US" dirty="0"/>
          </a:p>
        </p:txBody>
      </p:sp>
      <p:grpSp>
        <p:nvGrpSpPr>
          <p:cNvPr id="17" name="Group 16"/>
          <p:cNvGrpSpPr/>
          <p:nvPr userDrawn="1"/>
        </p:nvGrpSpPr>
        <p:grpSpPr>
          <a:xfrm>
            <a:off x="1288005" y="6528578"/>
            <a:ext cx="6567991" cy="294445"/>
            <a:chOff x="1621503" y="6528578"/>
            <a:chExt cx="6567991" cy="294445"/>
          </a:xfrm>
        </p:grpSpPr>
        <p:sp>
          <p:nvSpPr>
            <p:cNvPr id="20" name="矩形 12"/>
            <p:cNvSpPr/>
            <p:nvPr userDrawn="1"/>
          </p:nvSpPr>
          <p:spPr>
            <a:xfrm>
              <a:off x="2836809" y="6528578"/>
              <a:ext cx="5352685" cy="29238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l"/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AVIAGE SYSTEMS Proprietary Information | Use or disclosure of data contained on this sheet is subject to the restrictions</a:t>
              </a:r>
              <a:r>
                <a:rPr lang="zh-CN" altLang="en-US" sz="650" baseline="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on the cover page. </a:t>
              </a:r>
            </a:p>
            <a:p>
              <a:pPr algn="l"/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昂际航电专属信息 </a:t>
              </a:r>
              <a:r>
                <a:rPr lang="en-US" altLang="zh-CN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| </a:t>
              </a:r>
              <a:r>
                <a:rPr lang="zh-CN" altLang="en-US" sz="650" dirty="0" smtClean="0">
                  <a:solidFill>
                    <a:schemeClr val="bg1">
                      <a:lumMod val="50000"/>
                    </a:schemeClr>
                  </a:solidFill>
                  <a:latin typeface="Arial Unicode MS" charset="0"/>
                  <a:ea typeface="Arial Unicode MS" charset="0"/>
                  <a:cs typeface="Arial Unicode MS" charset="0"/>
                </a:rPr>
                <a:t>使用或披露本页所含数据应同时遵循封面所示的限制条件。</a:t>
              </a:r>
              <a:endParaRPr lang="zh-CN" altLang="en-US" sz="650" dirty="0">
                <a:solidFill>
                  <a:schemeClr val="bg1">
                    <a:lumMod val="50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endParaRPr>
            </a:p>
          </p:txBody>
        </p:sp>
        <p:sp>
          <p:nvSpPr>
            <p:cNvPr id="21" name="TextBox 20"/>
            <p:cNvSpPr txBox="1"/>
            <p:nvPr userDrawn="1"/>
          </p:nvSpPr>
          <p:spPr>
            <a:xfrm>
              <a:off x="1621503" y="6530635"/>
              <a:ext cx="943982" cy="292388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AVIAGE SYSTEMS</a:t>
              </a:r>
            </a:p>
            <a:p>
              <a:pPr algn="ctr"/>
              <a:r>
                <a:rPr lang="en-US" altLang="zh-CN" sz="650" spc="0" dirty="0" smtClean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2"/>
                  <a:ea typeface="Arial Unicode MS" panose="020B0604020202020204" pitchFamily="34" charset="-122"/>
                  <a:cs typeface="Arial Unicode MS" panose="020B0604020202020204" pitchFamily="34" charset="-122"/>
                  <a:sym typeface="+mn-lt"/>
                </a:rPr>
                <a:t>CONFIDENTIAL</a:t>
              </a:r>
              <a:endParaRPr lang="zh-CN" altLang="en-US" sz="650" spc="0" dirty="0" smtClean="0">
                <a:solidFill>
                  <a:schemeClr val="bg1">
                    <a:lumMod val="50000"/>
                  </a:schemeClr>
                </a:solidFill>
                <a:latin typeface="Arial Unicode MS" panose="020B0604020202020204" pitchFamily="34" charset="-122"/>
                <a:ea typeface="Arial Unicode MS" panose="020B0604020202020204" pitchFamily="34" charset="-122"/>
                <a:cs typeface="Arial Unicode MS" panose="020B0604020202020204" pitchFamily="34" charset="-122"/>
                <a:sym typeface="+mn-lt"/>
              </a:endParaRPr>
            </a:p>
          </p:txBody>
        </p:sp>
        <p:cxnSp>
          <p:nvCxnSpPr>
            <p:cNvPr id="22" name="Straight Connector 21"/>
            <p:cNvCxnSpPr/>
            <p:nvPr userDrawn="1"/>
          </p:nvCxnSpPr>
          <p:spPr>
            <a:xfrm>
              <a:off x="2684798" y="6590123"/>
              <a:ext cx="0" cy="157370"/>
            </a:xfrm>
            <a:prstGeom prst="line">
              <a:avLst/>
            </a:prstGeom>
            <a:ln w="3175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564200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5755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  <p:sldLayoutId id="2147483676" r:id="rId3"/>
    <p:sldLayoutId id="2147483682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65" r:id="rId10"/>
    <p:sldLayoutId id="2147483666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5.png"/><Relationship Id="rId1" Type="http://schemas.openxmlformats.org/officeDocument/2006/relationships/slideLayout" Target="../slideLayouts/slideLayout4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7.png"/><Relationship Id="rId2" Type="http://schemas.openxmlformats.org/officeDocument/2006/relationships/image" Target="../media/image186.png"/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9.png"/><Relationship Id="rId2" Type="http://schemas.openxmlformats.org/officeDocument/2006/relationships/image" Target="../media/image18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0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1.png"/><Relationship Id="rId1" Type="http://schemas.openxmlformats.org/officeDocument/2006/relationships/slideLayout" Target="../slideLayouts/slideLayout4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3.png"/><Relationship Id="rId2" Type="http://schemas.openxmlformats.org/officeDocument/2006/relationships/image" Target="../media/image192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5.png"/><Relationship Id="rId2" Type="http://schemas.openxmlformats.org/officeDocument/2006/relationships/image" Target="../media/image194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8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2.png"/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4.png"/><Relationship Id="rId2" Type="http://schemas.openxmlformats.org/officeDocument/2006/relationships/image" Target="../media/image20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5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6.png"/><Relationship Id="rId1" Type="http://schemas.openxmlformats.org/officeDocument/2006/relationships/slideLayout" Target="../slideLayouts/slideLayout4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38.wmf"/><Relationship Id="rId4" Type="http://schemas.openxmlformats.org/officeDocument/2006/relationships/package" Target="../embeddings/Microsoft_Excel_Macro-Enabled_Worksheet10.xlsm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13.xlsm"/><Relationship Id="rId3" Type="http://schemas.openxmlformats.org/officeDocument/2006/relationships/image" Target="../media/image44.png"/><Relationship Id="rId7" Type="http://schemas.openxmlformats.org/officeDocument/2006/relationships/image" Target="../media/image4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5.vml"/><Relationship Id="rId6" Type="http://schemas.openxmlformats.org/officeDocument/2006/relationships/package" Target="../embeddings/Microsoft_Excel_Macro-Enabled_Worksheet12.xlsm"/><Relationship Id="rId11" Type="http://schemas.openxmlformats.org/officeDocument/2006/relationships/image" Target="../media/image43.wmf"/><Relationship Id="rId5" Type="http://schemas.openxmlformats.org/officeDocument/2006/relationships/image" Target="../media/image40.wmf"/><Relationship Id="rId10" Type="http://schemas.openxmlformats.org/officeDocument/2006/relationships/package" Target="../embeddings/Microsoft_Excel_Macro-Enabled_Worksheet14.xlsm"/><Relationship Id="rId4" Type="http://schemas.openxmlformats.org/officeDocument/2006/relationships/package" Target="../embeddings/Microsoft_Excel_Macro-Enabled_Worksheet11.xlsm"/><Relationship Id="rId9" Type="http://schemas.openxmlformats.org/officeDocument/2006/relationships/image" Target="../media/image42.wmf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17.xlsm"/><Relationship Id="rId3" Type="http://schemas.openxmlformats.org/officeDocument/2006/relationships/image" Target="../media/image48.png"/><Relationship Id="rId7" Type="http://schemas.openxmlformats.org/officeDocument/2006/relationships/image" Target="../media/image4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package" Target="../embeddings/Microsoft_Excel_Macro-Enabled_Worksheet16.xlsm"/><Relationship Id="rId5" Type="http://schemas.openxmlformats.org/officeDocument/2006/relationships/image" Target="../media/image45.wmf"/><Relationship Id="rId4" Type="http://schemas.openxmlformats.org/officeDocument/2006/relationships/package" Target="../embeddings/Microsoft_Excel_Macro-Enabled_Worksheet15.xlsm"/><Relationship Id="rId9" Type="http://schemas.openxmlformats.org/officeDocument/2006/relationships/image" Target="../media/image47.wmf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57.wmf"/><Relationship Id="rId4" Type="http://schemas.openxmlformats.org/officeDocument/2006/relationships/package" Target="../embeddings/Microsoft_Excel_Macro-Enabled_Worksheet18.xlsm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21.xlsm"/><Relationship Id="rId3" Type="http://schemas.openxmlformats.org/officeDocument/2006/relationships/image" Target="../media/image63.png"/><Relationship Id="rId7" Type="http://schemas.openxmlformats.org/officeDocument/2006/relationships/image" Target="../media/image60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8.vml"/><Relationship Id="rId6" Type="http://schemas.openxmlformats.org/officeDocument/2006/relationships/package" Target="../embeddings/Microsoft_Excel_Macro-Enabled_Worksheet20.xlsm"/><Relationship Id="rId11" Type="http://schemas.openxmlformats.org/officeDocument/2006/relationships/image" Target="../media/image62.wmf"/><Relationship Id="rId5" Type="http://schemas.openxmlformats.org/officeDocument/2006/relationships/image" Target="../media/image59.wmf"/><Relationship Id="rId10" Type="http://schemas.openxmlformats.org/officeDocument/2006/relationships/package" Target="../embeddings/Microsoft_Excel_Macro-Enabled_Worksheet22.xlsm"/><Relationship Id="rId4" Type="http://schemas.openxmlformats.org/officeDocument/2006/relationships/package" Target="../embeddings/Microsoft_Excel_Macro-Enabled_Worksheet19.xlsm"/><Relationship Id="rId9" Type="http://schemas.openxmlformats.org/officeDocument/2006/relationships/image" Target="../media/image61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9.vml"/><Relationship Id="rId6" Type="http://schemas.openxmlformats.org/officeDocument/2006/relationships/package" Target="../embeddings/Microsoft_Excel_Macro-Enabled_Worksheet24.xlsm"/><Relationship Id="rId5" Type="http://schemas.openxmlformats.org/officeDocument/2006/relationships/image" Target="../media/image64.wmf"/><Relationship Id="rId4" Type="http://schemas.openxmlformats.org/officeDocument/2006/relationships/package" Target="../embeddings/Microsoft_Excel_Macro-Enabled_Worksheet23.xlsm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73.wmf"/><Relationship Id="rId4" Type="http://schemas.openxmlformats.org/officeDocument/2006/relationships/package" Target="../embeddings/Microsoft_Excel_Macro-Enabled_Worksheet25.xlsm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28.xlsm"/><Relationship Id="rId3" Type="http://schemas.openxmlformats.org/officeDocument/2006/relationships/image" Target="../media/image79.png"/><Relationship Id="rId7" Type="http://schemas.openxmlformats.org/officeDocument/2006/relationships/image" Target="../media/image7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1.vml"/><Relationship Id="rId6" Type="http://schemas.openxmlformats.org/officeDocument/2006/relationships/package" Target="../embeddings/Microsoft_Excel_Macro-Enabled_Worksheet27.xlsm"/><Relationship Id="rId11" Type="http://schemas.openxmlformats.org/officeDocument/2006/relationships/image" Target="../media/image78.wmf"/><Relationship Id="rId5" Type="http://schemas.openxmlformats.org/officeDocument/2006/relationships/image" Target="../media/image75.wmf"/><Relationship Id="rId10" Type="http://schemas.openxmlformats.org/officeDocument/2006/relationships/package" Target="../embeddings/Microsoft_Excel_Macro-Enabled_Worksheet29.xlsm"/><Relationship Id="rId4" Type="http://schemas.openxmlformats.org/officeDocument/2006/relationships/package" Target="../embeddings/Microsoft_Excel_Macro-Enabled_Worksheet26.xlsm"/><Relationship Id="rId9" Type="http://schemas.openxmlformats.org/officeDocument/2006/relationships/image" Target="../media/image77.wmf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32.xlsm"/><Relationship Id="rId3" Type="http://schemas.openxmlformats.org/officeDocument/2006/relationships/image" Target="../media/image83.png"/><Relationship Id="rId7" Type="http://schemas.openxmlformats.org/officeDocument/2006/relationships/image" Target="../media/image8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2.vml"/><Relationship Id="rId6" Type="http://schemas.openxmlformats.org/officeDocument/2006/relationships/package" Target="../embeddings/Microsoft_Excel_Macro-Enabled_Worksheet31.xlsm"/><Relationship Id="rId5" Type="http://schemas.openxmlformats.org/officeDocument/2006/relationships/image" Target="../media/image80.wmf"/><Relationship Id="rId4" Type="http://schemas.openxmlformats.org/officeDocument/2006/relationships/package" Target="../embeddings/Microsoft_Excel_Macro-Enabled_Worksheet30.xlsm"/><Relationship Id="rId9" Type="http://schemas.openxmlformats.org/officeDocument/2006/relationships/image" Target="../media/image82.w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92.wmf"/><Relationship Id="rId4" Type="http://schemas.openxmlformats.org/officeDocument/2006/relationships/package" Target="../embeddings/Microsoft_Excel_Macro-Enabled_Worksheet33.xlsm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36.xlsm"/><Relationship Id="rId3" Type="http://schemas.openxmlformats.org/officeDocument/2006/relationships/image" Target="../media/image98.png"/><Relationship Id="rId7" Type="http://schemas.openxmlformats.org/officeDocument/2006/relationships/image" Target="../media/image95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4.vml"/><Relationship Id="rId6" Type="http://schemas.openxmlformats.org/officeDocument/2006/relationships/package" Target="../embeddings/Microsoft_Excel_Macro-Enabled_Worksheet35.xlsm"/><Relationship Id="rId11" Type="http://schemas.openxmlformats.org/officeDocument/2006/relationships/image" Target="../media/image97.wmf"/><Relationship Id="rId5" Type="http://schemas.openxmlformats.org/officeDocument/2006/relationships/image" Target="../media/image94.wmf"/><Relationship Id="rId10" Type="http://schemas.openxmlformats.org/officeDocument/2006/relationships/package" Target="../embeddings/Microsoft_Excel_Macro-Enabled_Worksheet37.xlsm"/><Relationship Id="rId4" Type="http://schemas.openxmlformats.org/officeDocument/2006/relationships/package" Target="../embeddings/Microsoft_Excel_Macro-Enabled_Worksheet34.xlsm"/><Relationship Id="rId9" Type="http://schemas.openxmlformats.org/officeDocument/2006/relationships/image" Target="../media/image96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8.wmf"/><Relationship Id="rId4" Type="http://schemas.openxmlformats.org/officeDocument/2006/relationships/package" Target="../embeddings/Microsoft_Excel_Macro-Enabled_Worksheet1.xlsm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99.wmf"/><Relationship Id="rId4" Type="http://schemas.openxmlformats.org/officeDocument/2006/relationships/package" Target="../embeddings/Microsoft_Excel_Macro-Enabled_Worksheet38.xlsm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4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4.xlsm"/><Relationship Id="rId3" Type="http://schemas.openxmlformats.org/officeDocument/2006/relationships/image" Target="../media/image24.png"/><Relationship Id="rId7" Type="http://schemas.openxmlformats.org/officeDocument/2006/relationships/image" Target="../media/image21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6" Type="http://schemas.openxmlformats.org/officeDocument/2006/relationships/package" Target="../embeddings/Microsoft_Excel_Macro-Enabled_Worksheet3.xlsm"/><Relationship Id="rId11" Type="http://schemas.openxmlformats.org/officeDocument/2006/relationships/image" Target="../media/image23.wmf"/><Relationship Id="rId5" Type="http://schemas.openxmlformats.org/officeDocument/2006/relationships/image" Target="../media/image20.wmf"/><Relationship Id="rId10" Type="http://schemas.openxmlformats.org/officeDocument/2006/relationships/package" Target="../embeddings/Microsoft_Excel_Macro-Enabled_Worksheet5.xlsm"/><Relationship Id="rId4" Type="http://schemas.openxmlformats.org/officeDocument/2006/relationships/package" Target="../embeddings/Microsoft_Excel_Macro-Enabled_Worksheet2.xlsm"/><Relationship Id="rId9" Type="http://schemas.openxmlformats.org/officeDocument/2006/relationships/image" Target="../media/image22.wmf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4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package" Target="../embeddings/Microsoft_Excel_Macro-Enabled_Worksheet8.xlsm"/><Relationship Id="rId3" Type="http://schemas.openxmlformats.org/officeDocument/2006/relationships/image" Target="../media/image29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3.vml"/><Relationship Id="rId6" Type="http://schemas.openxmlformats.org/officeDocument/2006/relationships/package" Target="../embeddings/Microsoft_Excel_Macro-Enabled_Worksheet7.xlsm"/><Relationship Id="rId11" Type="http://schemas.openxmlformats.org/officeDocument/2006/relationships/image" Target="../media/image28.wmf"/><Relationship Id="rId5" Type="http://schemas.openxmlformats.org/officeDocument/2006/relationships/image" Target="../media/image25.wmf"/><Relationship Id="rId10" Type="http://schemas.openxmlformats.org/officeDocument/2006/relationships/package" Target="../embeddings/Microsoft_Excel_Macro-Enabled_Worksheet9.xlsm"/><Relationship Id="rId4" Type="http://schemas.openxmlformats.org/officeDocument/2006/relationships/package" Target="../embeddings/Microsoft_Excel_Macro-Enabled_Worksheet6.xlsm"/><Relationship Id="rId9" Type="http://schemas.openxmlformats.org/officeDocument/2006/relationships/image" Target="../media/image27.w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37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4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4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4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7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image" Target="../media/image159.png"/><Relationship Id="rId1" Type="http://schemas.openxmlformats.org/officeDocument/2006/relationships/slideLayout" Target="../slideLayouts/slideLayout4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png"/><Relationship Id="rId2" Type="http://schemas.openxmlformats.org/officeDocument/2006/relationships/image" Target="../media/image161.png"/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3.png"/><Relationship Id="rId1" Type="http://schemas.openxmlformats.org/officeDocument/2006/relationships/slideLayout" Target="../slideLayouts/slideLayout4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6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4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png"/><Relationship Id="rId2" Type="http://schemas.openxmlformats.org/officeDocument/2006/relationships/image" Target="../media/image17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3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5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7.png"/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9.png"/><Relationship Id="rId2" Type="http://schemas.openxmlformats.org/officeDocument/2006/relationships/image" Target="../media/image178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png"/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2.png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3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4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HNA Data Analysis – All Parts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CN" dirty="0" smtClean="0"/>
              <a:t>DATE ( 06 / 2019 )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0397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输入样例数据可以预测不同情况下的生存概率曲线</a:t>
            </a: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541674-4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410" y="1515313"/>
            <a:ext cx="7934325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794" y="2886912"/>
            <a:ext cx="5143933" cy="3354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2376717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维修</a:t>
            </a:r>
            <a:r>
              <a:rPr lang="zh-CN" altLang="en-US" dirty="0" smtClean="0"/>
              <a:t>次数 </a:t>
            </a:r>
            <a:r>
              <a:rPr lang="en-US" altLang="zh-CN" dirty="0" smtClean="0"/>
              <a:t>VS </a:t>
            </a:r>
            <a:r>
              <a:rPr lang="zh-CN" altLang="en-US" dirty="0" smtClean="0"/>
              <a:t>使用时间</a:t>
            </a:r>
            <a:r>
              <a:rPr lang="en-US" altLang="zh-CN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538" y="1231386"/>
            <a:ext cx="5880550" cy="39454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96538" y="558193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维修次数和平均每次使用时间没有明显的相关性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777310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 for </a:t>
            </a:r>
            <a:r>
              <a:rPr lang="en-US" altLang="zh-CN" dirty="0"/>
              <a:t>repaired</a:t>
            </a:r>
            <a:r>
              <a:rPr lang="en-US" dirty="0" smtClean="0"/>
              <a:t> parts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689" y="4907561"/>
            <a:ext cx="4540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distribution test </a:t>
            </a:r>
          </a:p>
          <a:p>
            <a:endParaRPr lang="en-US" dirty="0"/>
          </a:p>
          <a:p>
            <a:r>
              <a:rPr lang="en-US" dirty="0" smtClean="0"/>
              <a:t>3 parameter Weibull distribution is the best fit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9" y="976437"/>
            <a:ext cx="9144000" cy="326739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68036" y="3940189"/>
            <a:ext cx="3966653" cy="2821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612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prediction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5465" y="888049"/>
            <a:ext cx="5534025" cy="37338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8638" y="4621849"/>
            <a:ext cx="2638425" cy="1752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4749" y="888049"/>
            <a:ext cx="18954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45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64404"/>
            <a:ext cx="9144000" cy="2529191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-</a:t>
            </a:r>
            <a:r>
              <a:rPr lang="en-US" altLang="zh-CN" dirty="0" smtClean="0"/>
              <a:t>66600014-1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481981" y="1287344"/>
            <a:ext cx="1232718" cy="1104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4905555" y="995421"/>
            <a:ext cx="119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parts 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58937" y="1695509"/>
            <a:ext cx="3872120" cy="96580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5277" y="1409148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Failed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6193" y="918012"/>
            <a:ext cx="1193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ACTUATOR</a:t>
            </a:r>
          </a:p>
        </p:txBody>
      </p:sp>
    </p:spTree>
    <p:extLst>
      <p:ext uri="{BB962C8B-B14F-4D97-AF65-F5344CB8AC3E}">
        <p14:creationId xmlns:p14="http://schemas.microsoft.com/office/powerpoint/2010/main" val="41420182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visualization- 1</a:t>
            </a:r>
            <a:r>
              <a:rPr lang="en-US" baseline="30000" dirty="0" smtClean="0"/>
              <a:t>st</a:t>
            </a:r>
            <a:r>
              <a:rPr lang="en-US" dirty="0" smtClean="0"/>
              <a:t> time failure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84202"/>
            <a:ext cx="5305425" cy="35433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4263" y="3829467"/>
            <a:ext cx="4039737" cy="2744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832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 – 1</a:t>
            </a:r>
            <a:r>
              <a:rPr lang="en-US" baseline="30000" dirty="0" smtClean="0"/>
              <a:t>st</a:t>
            </a:r>
            <a:r>
              <a:rPr lang="en-US" dirty="0" smtClean="0"/>
              <a:t> time failure data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4566" y="4328012"/>
            <a:ext cx="3597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distribution test </a:t>
            </a:r>
          </a:p>
          <a:p>
            <a:endParaRPr lang="en-US" dirty="0"/>
          </a:p>
          <a:p>
            <a:r>
              <a:rPr lang="en-US" dirty="0" smtClean="0"/>
              <a:t>3 parameter log normal distribution </a:t>
            </a:r>
          </a:p>
          <a:p>
            <a:r>
              <a:rPr lang="en-US" dirty="0" smtClean="0"/>
              <a:t>is the best fit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6940"/>
            <a:ext cx="9144000" cy="33365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4203477"/>
            <a:ext cx="3589361" cy="260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9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</a:t>
            </a:r>
            <a:r>
              <a:rPr lang="en-US" dirty="0"/>
              <a:t>prediction 1</a:t>
            </a:r>
            <a:r>
              <a:rPr lang="en-US" baseline="30000" dirty="0"/>
              <a:t>st</a:t>
            </a:r>
            <a:r>
              <a:rPr lang="en-US" dirty="0"/>
              <a:t> time failure data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2111" y="868348"/>
            <a:ext cx="5372100" cy="36290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111" y="4497373"/>
            <a:ext cx="4133850" cy="1933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92" y="868348"/>
            <a:ext cx="2676919" cy="4906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47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4566" y="267919"/>
            <a:ext cx="7345165" cy="474486"/>
          </a:xfrm>
        </p:spPr>
        <p:txBody>
          <a:bodyPr/>
          <a:lstStyle/>
          <a:p>
            <a:r>
              <a:rPr lang="en-US" dirty="0" smtClean="0"/>
              <a:t>Installation </a:t>
            </a:r>
            <a:r>
              <a:rPr lang="en-US" dirty="0"/>
              <a:t>time correlation 1</a:t>
            </a:r>
            <a:r>
              <a:rPr lang="en-US" baseline="30000" dirty="0"/>
              <a:t>st</a:t>
            </a:r>
            <a:r>
              <a:rPr lang="en-US" dirty="0"/>
              <a:t> time failure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570" y="5270772"/>
            <a:ext cx="6545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mean/median life of the parts installed has a trend to decrease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0487" y="1173026"/>
            <a:ext cx="5238750" cy="3667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534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4581" y="951818"/>
            <a:ext cx="5542070" cy="467549"/>
          </a:xfrm>
        </p:spPr>
        <p:txBody>
          <a:bodyPr/>
          <a:lstStyle/>
          <a:p>
            <a:r>
              <a:rPr lang="en-US" dirty="0" smtClean="0"/>
              <a:t>Most parts are repaired only once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-2206400-2 (repaired parts)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36564"/>
            <a:ext cx="9144000" cy="3384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9455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 for </a:t>
            </a:r>
            <a:r>
              <a:rPr lang="en-US" altLang="zh-CN" dirty="0"/>
              <a:t>repaired</a:t>
            </a:r>
            <a:r>
              <a:rPr lang="en-US" dirty="0" smtClean="0"/>
              <a:t> parts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689" y="4907561"/>
            <a:ext cx="4540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distribution test </a:t>
            </a:r>
          </a:p>
          <a:p>
            <a:endParaRPr lang="en-US" dirty="0"/>
          </a:p>
          <a:p>
            <a:r>
              <a:rPr lang="en-US" dirty="0" smtClean="0"/>
              <a:t>3 parameter Weibull distribution is the best fit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689" y="956445"/>
            <a:ext cx="9144000" cy="328008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58603" y="3729024"/>
            <a:ext cx="4376086" cy="3128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02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“</a:t>
            </a:r>
            <a:r>
              <a:rPr lang="en-US" altLang="zh-CN" dirty="0" err="1"/>
              <a:t>cumulative_dynamic_auc</a:t>
            </a:r>
            <a:r>
              <a:rPr lang="zh-CN" altLang="en-US" dirty="0"/>
              <a:t>”分析，查看不同参数对于预测的影响。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整体来看“安装年度”和“飞行</a:t>
            </a:r>
            <a:r>
              <a:rPr lang="en-US" altLang="zh-CN" dirty="0"/>
              <a:t>/</a:t>
            </a:r>
            <a:r>
              <a:rPr lang="zh-CN" altLang="en-US" dirty="0"/>
              <a:t>使用小时数”的影响度较高，而“</a:t>
            </a:r>
            <a:r>
              <a:rPr lang="en-US" altLang="zh-CN" dirty="0"/>
              <a:t>FH TSN</a:t>
            </a:r>
            <a:r>
              <a:rPr lang="zh-CN" altLang="en-US" dirty="0"/>
              <a:t>”的影响度较低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en-US" altLang="zh-CN" dirty="0" smtClean="0"/>
              <a:t>15000</a:t>
            </a:r>
            <a:r>
              <a:rPr lang="zh-CN" altLang="en-US" dirty="0" smtClean="0"/>
              <a:t>小时之后， </a:t>
            </a:r>
            <a:r>
              <a:rPr lang="zh-CN" altLang="en-US" dirty="0"/>
              <a:t>“安装年度”和“飞行</a:t>
            </a:r>
            <a:r>
              <a:rPr lang="en-US" altLang="zh-CN" dirty="0"/>
              <a:t>/</a:t>
            </a:r>
            <a:r>
              <a:rPr lang="zh-CN" altLang="en-US" dirty="0"/>
              <a:t>使用小时数”的重要度逐渐上</a:t>
            </a:r>
            <a:r>
              <a:rPr lang="zh-CN" altLang="en-US" dirty="0" smtClean="0"/>
              <a:t>升，而“</a:t>
            </a:r>
            <a:r>
              <a:rPr lang="en-US" altLang="zh-CN" dirty="0" smtClean="0"/>
              <a:t>FH TSN</a:t>
            </a:r>
            <a:r>
              <a:rPr lang="zh-CN" altLang="en-US" dirty="0" smtClean="0"/>
              <a:t>”的重要度则逐渐下降</a:t>
            </a:r>
            <a:endParaRPr lang="en-US" altLang="zh-CN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541674-4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8278" y="2642689"/>
            <a:ext cx="5753385" cy="3753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87785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prediction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1128" y="888049"/>
            <a:ext cx="5419725" cy="39433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163" y="821374"/>
            <a:ext cx="1895475" cy="555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128" y="4831399"/>
            <a:ext cx="2638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425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VS installation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928" y="1160557"/>
            <a:ext cx="6401172" cy="45305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74928" y="5909481"/>
            <a:ext cx="74110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/>
              <a:t>零件寿命和安装时间负相关</a:t>
            </a:r>
            <a:r>
              <a:rPr lang="en-US" altLang="zh-CN" dirty="0" smtClean="0"/>
              <a:t>(</a:t>
            </a:r>
            <a:r>
              <a:rPr lang="zh-CN" altLang="en-US" dirty="0" smtClean="0"/>
              <a:t>数据量比较小，需要更多数据支持相关结论</a:t>
            </a:r>
            <a:r>
              <a:rPr lang="en-US" altLang="zh-CN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541917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06471" y="1354647"/>
            <a:ext cx="5531058" cy="4148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83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“</a:t>
            </a:r>
            <a:r>
              <a:rPr lang="en-US" altLang="zh-CN" dirty="0" err="1"/>
              <a:t>cumulative_dynamic_auc</a:t>
            </a:r>
            <a:r>
              <a:rPr lang="zh-CN" altLang="en-US" dirty="0"/>
              <a:t>”分析，查看模型整体的预测效果。</a:t>
            </a:r>
            <a:endParaRPr lang="en-US" altLang="zh-CN" dirty="0"/>
          </a:p>
          <a:p>
            <a:r>
              <a:rPr lang="en-US" dirty="0"/>
              <a:t> </a:t>
            </a:r>
            <a:r>
              <a:rPr lang="zh-CN" altLang="en-US" dirty="0"/>
              <a:t>随着预测时间的增长，模型整体效果逐渐上升，</a:t>
            </a:r>
            <a:r>
              <a:rPr lang="zh-CN" altLang="en-US" dirty="0" smtClean="0"/>
              <a:t>在</a:t>
            </a:r>
            <a:r>
              <a:rPr lang="en-US" altLang="zh-CN" dirty="0" smtClean="0"/>
              <a:t>5000</a:t>
            </a:r>
            <a:r>
              <a:rPr lang="zh-CN" altLang="en-US" dirty="0"/>
              <a:t>小时左右的预测效果最</a:t>
            </a:r>
            <a:r>
              <a:rPr lang="zh-CN" altLang="en-US" dirty="0" smtClean="0"/>
              <a:t>佳，随后逐渐下降到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小时，之后再次呈上升趋势。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541674-4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81" y="2115251"/>
            <a:ext cx="6308651" cy="41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5059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0873" y="2535382"/>
            <a:ext cx="645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/>
              <a:t>方法</a:t>
            </a:r>
            <a:r>
              <a:rPr lang="en-US" altLang="zh-CN" sz="4000" dirty="0"/>
              <a:t>1 - 398908-3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4743553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 49%</a:t>
            </a:r>
            <a:r>
              <a:rPr kumimoji="1" lang="zh-CN" altLang="en-US" dirty="0"/>
              <a:t>左右的零件寿命都在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小时以内</a:t>
            </a:r>
            <a:endParaRPr kumimoji="1" lang="en-US" altLang="zh-CN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398908-3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263" y="1312653"/>
            <a:ext cx="6639799" cy="4874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1356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24%</a:t>
            </a:r>
            <a:r>
              <a:rPr kumimoji="1" lang="zh-CN" altLang="en-US" dirty="0"/>
              <a:t>左右的零件寿命都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1000</a:t>
            </a:r>
            <a:r>
              <a:rPr kumimoji="1" lang="zh-CN" altLang="en-US" dirty="0"/>
              <a:t>小时以内</a:t>
            </a:r>
            <a:endParaRPr kumimoji="1"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398908-3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3443" y="1329860"/>
            <a:ext cx="6578220" cy="476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888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部</a:t>
            </a:r>
            <a:r>
              <a:rPr lang="zh-CN" altLang="en-US" dirty="0"/>
              <a:t>件生存概率曲线</a:t>
            </a:r>
            <a:endParaRPr lang="en-US" altLang="zh-CN" dirty="0"/>
          </a:p>
          <a:p>
            <a:r>
              <a:rPr lang="en-US" dirty="0"/>
              <a:t> </a:t>
            </a:r>
            <a:r>
              <a:rPr lang="zh-CN" altLang="en-US" dirty="0" smtClean="0"/>
              <a:t>举</a:t>
            </a:r>
            <a:r>
              <a:rPr lang="zh-CN" altLang="en-US" dirty="0"/>
              <a:t>例说明：使用</a:t>
            </a:r>
            <a:r>
              <a:rPr lang="en-US" altLang="zh-CN" dirty="0"/>
              <a:t>10000</a:t>
            </a:r>
            <a:r>
              <a:rPr lang="zh-CN" altLang="en-US" dirty="0"/>
              <a:t>小时的概率是</a:t>
            </a:r>
            <a:r>
              <a:rPr lang="zh-CN" altLang="en-US" dirty="0" smtClean="0"/>
              <a:t>在</a:t>
            </a:r>
            <a:r>
              <a:rPr lang="en-US" altLang="zh-CN" dirty="0"/>
              <a:t>4</a:t>
            </a:r>
            <a:r>
              <a:rPr lang="en-US" altLang="zh-CN" dirty="0" smtClean="0"/>
              <a:t>0%</a:t>
            </a:r>
            <a:r>
              <a:rPr lang="zh-CN" altLang="en-US" dirty="0"/>
              <a:t>左右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398908-3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28" y="1779681"/>
            <a:ext cx="5712726" cy="4127445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15000979"/>
              </p:ext>
            </p:extLst>
          </p:nvPr>
        </p:nvGraphicFramePr>
        <p:xfrm>
          <a:off x="6639636" y="203330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213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39636" y="203330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74350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新</a:t>
            </a:r>
            <a:r>
              <a:rPr lang="zh-CN" altLang="en-US" dirty="0"/>
              <a:t>飞</a:t>
            </a:r>
            <a:r>
              <a:rPr lang="zh-CN" altLang="en-US" dirty="0" smtClean="0"/>
              <a:t>机</a:t>
            </a:r>
            <a:r>
              <a:rPr lang="en-US" altLang="zh-CN" dirty="0" smtClean="0"/>
              <a:t>: &lt;=5000</a:t>
            </a:r>
            <a:r>
              <a:rPr lang="zh-CN" altLang="en-US" dirty="0" smtClean="0"/>
              <a:t>小时；新</a:t>
            </a:r>
            <a:r>
              <a:rPr lang="zh-CN" altLang="en-US" dirty="0"/>
              <a:t>零</a:t>
            </a:r>
            <a:r>
              <a:rPr lang="zh-CN" altLang="en-US" dirty="0" smtClean="0"/>
              <a:t>件</a:t>
            </a:r>
            <a:r>
              <a:rPr lang="en-US" altLang="zh-CN" dirty="0" smtClean="0"/>
              <a:t>: &lt;=8000</a:t>
            </a:r>
            <a:r>
              <a:rPr lang="zh-CN" altLang="en-US" dirty="0" smtClean="0"/>
              <a:t>小时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398908-3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66" y="1452135"/>
            <a:ext cx="6267968" cy="4461682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62903477"/>
              </p:ext>
            </p:extLst>
          </p:nvPr>
        </p:nvGraphicFramePr>
        <p:xfrm>
          <a:off x="6761093" y="145213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6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761093" y="145213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75632796"/>
              </p:ext>
            </p:extLst>
          </p:nvPr>
        </p:nvGraphicFramePr>
        <p:xfrm>
          <a:off x="6761093" y="243307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7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61093" y="243307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4121917"/>
              </p:ext>
            </p:extLst>
          </p:nvPr>
        </p:nvGraphicFramePr>
        <p:xfrm>
          <a:off x="6761093" y="341401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8" name="Macro-Enabled Worksheet" showAsIcon="1" r:id="rId8" imgW="914400" imgH="771480" progId="Excel.SheetMacroEnabled.12">
                  <p:embed/>
                </p:oleObj>
              </mc:Choice>
              <mc:Fallback>
                <p:oleObj name="Macro-Enabled Worksheet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761093" y="341401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93309423"/>
              </p:ext>
            </p:extLst>
          </p:nvPr>
        </p:nvGraphicFramePr>
        <p:xfrm>
          <a:off x="6761093" y="439494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89" name="Macro-Enabled Worksheet" showAsIcon="1" r:id="rId10" imgW="914400" imgH="771480" progId="Excel.SheetMacroEnabled.12">
                  <p:embed/>
                </p:oleObj>
              </mc:Choice>
              <mc:Fallback>
                <p:oleObj name="Macro-Enabled Worksheet" showAsIcon="1" r:id="rId1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761093" y="439494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1989357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altLang="zh-CN" dirty="0" smtClean="0"/>
              <a:t>”HONEYWELL”</a:t>
            </a:r>
            <a:r>
              <a:rPr lang="zh-CN" altLang="en-US" dirty="0" smtClean="0"/>
              <a:t>表现最佳，“</a:t>
            </a:r>
            <a:r>
              <a:rPr lang="zh-CN" altLang="en-US" dirty="0"/>
              <a:t>武</a:t>
            </a:r>
            <a:r>
              <a:rPr lang="zh-CN" altLang="en-US" dirty="0" smtClean="0"/>
              <a:t>汉航达”次之。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398908-3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65" y="1409931"/>
            <a:ext cx="6585091" cy="4513197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67098422"/>
              </p:ext>
            </p:extLst>
          </p:nvPr>
        </p:nvGraphicFramePr>
        <p:xfrm>
          <a:off x="7281663" y="140993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0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81663" y="140993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9862252"/>
              </p:ext>
            </p:extLst>
          </p:nvPr>
        </p:nvGraphicFramePr>
        <p:xfrm>
          <a:off x="7281663" y="239086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1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81663" y="239086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08878101"/>
              </p:ext>
            </p:extLst>
          </p:nvPr>
        </p:nvGraphicFramePr>
        <p:xfrm>
          <a:off x="7281663" y="337180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502" name="Macro-Enabled Worksheet" showAsIcon="1" r:id="rId8" imgW="914400" imgH="771480" progId="Excel.SheetMacroEnabled.12">
                  <p:embed/>
                </p:oleObj>
              </mc:Choice>
              <mc:Fallback>
                <p:oleObj name="Macro-Enabled Worksheet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81663" y="337180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15676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 根</a:t>
            </a:r>
            <a:r>
              <a:rPr lang="zh-CN" altLang="en-US" dirty="0"/>
              <a:t>据“部件装上使用小时数”分类比较生存概率曲</a:t>
            </a:r>
            <a:r>
              <a:rPr lang="zh-CN" altLang="en-US" dirty="0" smtClean="0"/>
              <a:t>线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zh-CN" altLang="en-US" dirty="0"/>
              <a:t>相对而</a:t>
            </a:r>
            <a:r>
              <a:rPr lang="zh-CN" altLang="en-US" dirty="0" smtClean="0"/>
              <a:t>言，新零件</a:t>
            </a:r>
            <a:r>
              <a:rPr lang="en-US" altLang="zh-CN" dirty="0" smtClean="0"/>
              <a:t>(&lt;=10149.25)</a:t>
            </a:r>
            <a:r>
              <a:rPr lang="zh-CN" altLang="en-US" dirty="0" smtClean="0"/>
              <a:t>的表现很突出，其余使用时间的零件差别不明显。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398908-3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5226" y="1891909"/>
            <a:ext cx="6076452" cy="4477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7268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0873" y="2535382"/>
            <a:ext cx="645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/>
              <a:t>方法</a:t>
            </a:r>
            <a:r>
              <a:rPr lang="en-US" altLang="zh-CN" sz="4000" dirty="0"/>
              <a:t>1 - 541674-4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7125340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2004</a:t>
            </a:r>
            <a:r>
              <a:rPr lang="zh-CN" altLang="en-US" dirty="0" smtClean="0"/>
              <a:t>年前后差异比较明显，</a:t>
            </a:r>
            <a:r>
              <a:rPr lang="en-US" altLang="zh-CN" dirty="0" smtClean="0"/>
              <a:t>2004</a:t>
            </a:r>
            <a:r>
              <a:rPr lang="zh-CN" altLang="en-US" dirty="0" smtClean="0"/>
              <a:t>年是一个分界线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398908-3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999" y="1402784"/>
            <a:ext cx="6639565" cy="489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697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输入样例数据可以预测不同情况下的生存概率曲线</a:t>
            </a: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398908-3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687" y="2790903"/>
            <a:ext cx="5022784" cy="350974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527" y="1343103"/>
            <a:ext cx="7667625" cy="1447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9270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“</a:t>
            </a:r>
            <a:r>
              <a:rPr lang="en-US" altLang="zh-CN" dirty="0" err="1"/>
              <a:t>cumulative_dynamic_auc</a:t>
            </a:r>
            <a:r>
              <a:rPr lang="zh-CN" altLang="en-US" dirty="0"/>
              <a:t>”分析，查看不同参数对于预测的影响。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整体来看“安装年度”和“飞行</a:t>
            </a:r>
            <a:r>
              <a:rPr lang="en-US" altLang="zh-CN" dirty="0"/>
              <a:t>/</a:t>
            </a:r>
            <a:r>
              <a:rPr lang="zh-CN" altLang="en-US" dirty="0"/>
              <a:t>使用小时数”的影响度较高，而“</a:t>
            </a:r>
            <a:r>
              <a:rPr lang="en-US" altLang="zh-CN" dirty="0"/>
              <a:t>FH TSN</a:t>
            </a:r>
            <a:r>
              <a:rPr lang="zh-CN" altLang="en-US" dirty="0"/>
              <a:t>”的影响度较</a:t>
            </a:r>
            <a:r>
              <a:rPr lang="zh-CN" altLang="en-US" dirty="0" smtClean="0"/>
              <a:t>低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398908-3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281" y="1983474"/>
            <a:ext cx="6445382" cy="4286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77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“</a:t>
            </a:r>
            <a:r>
              <a:rPr lang="en-US" altLang="zh-CN" dirty="0" err="1"/>
              <a:t>cumulative_dynamic_auc</a:t>
            </a:r>
            <a:r>
              <a:rPr lang="zh-CN" altLang="en-US" dirty="0"/>
              <a:t>”分析，查看模型整体的预测效果。</a:t>
            </a:r>
            <a:endParaRPr lang="en-US" altLang="zh-CN" dirty="0"/>
          </a:p>
          <a:p>
            <a:r>
              <a:rPr lang="en-US" dirty="0"/>
              <a:t> </a:t>
            </a:r>
            <a:r>
              <a:rPr lang="zh-CN" altLang="en-US" dirty="0"/>
              <a:t>随着预测时间的增长，模型整体效果逐渐上升，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15000</a:t>
            </a:r>
            <a:r>
              <a:rPr lang="zh-CN" altLang="en-US" dirty="0"/>
              <a:t>小时左右的预测效果最</a:t>
            </a:r>
            <a:r>
              <a:rPr lang="zh-CN" altLang="en-US" dirty="0" smtClean="0"/>
              <a:t>佳，随后逐渐下降但不明显。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398908-3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662" y="2111854"/>
            <a:ext cx="6636184" cy="4188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523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0873" y="2535382"/>
            <a:ext cx="645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/>
              <a:t>方法</a:t>
            </a:r>
            <a:r>
              <a:rPr lang="en-US" altLang="zh-CN" sz="4000" dirty="0"/>
              <a:t>1 - </a:t>
            </a:r>
            <a:r>
              <a:rPr lang="en-US" altLang="zh-CN" sz="4000" dirty="0" smtClean="0"/>
              <a:t>398908-5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9382742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 80%</a:t>
            </a:r>
            <a:r>
              <a:rPr kumimoji="1" lang="zh-CN" altLang="en-US" dirty="0"/>
              <a:t>左右的零件寿命都在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小时以内</a:t>
            </a:r>
            <a:endParaRPr kumimoji="1" lang="en-US" altLang="zh-CN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398908-5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01" y="1509185"/>
            <a:ext cx="6602745" cy="4791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8567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36%</a:t>
            </a:r>
            <a:r>
              <a:rPr kumimoji="1" lang="zh-CN" altLang="en-US" dirty="0"/>
              <a:t>左右的零件寿命都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1000</a:t>
            </a:r>
            <a:r>
              <a:rPr kumimoji="1" lang="zh-CN" altLang="en-US" dirty="0"/>
              <a:t>小时以内</a:t>
            </a:r>
            <a:endParaRPr kumimoji="1"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398908-5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9344" y="1364115"/>
            <a:ext cx="6647539" cy="4787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47330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部</a:t>
            </a:r>
            <a:r>
              <a:rPr lang="zh-CN" altLang="en-US" dirty="0"/>
              <a:t>件生存概率曲线</a:t>
            </a:r>
            <a:endParaRPr lang="en-US" altLang="zh-CN" dirty="0"/>
          </a:p>
          <a:p>
            <a:r>
              <a:rPr lang="en-US" dirty="0"/>
              <a:t> </a:t>
            </a:r>
            <a:r>
              <a:rPr lang="zh-CN" altLang="en-US" dirty="0" smtClean="0"/>
              <a:t>举</a:t>
            </a:r>
            <a:r>
              <a:rPr lang="zh-CN" altLang="en-US" dirty="0"/>
              <a:t>例说明：使</a:t>
            </a:r>
            <a:r>
              <a:rPr lang="zh-CN" altLang="en-US" dirty="0" smtClean="0"/>
              <a:t>用</a:t>
            </a:r>
            <a:r>
              <a:rPr lang="en-US" altLang="zh-CN" dirty="0" smtClean="0"/>
              <a:t>2000</a:t>
            </a:r>
            <a:r>
              <a:rPr lang="zh-CN" altLang="en-US" dirty="0"/>
              <a:t>小时的概率是</a:t>
            </a:r>
            <a:r>
              <a:rPr lang="zh-CN" altLang="en-US" dirty="0" smtClean="0"/>
              <a:t>在</a:t>
            </a:r>
            <a:r>
              <a:rPr lang="en-US" altLang="zh-CN" dirty="0" smtClean="0"/>
              <a:t>50%</a:t>
            </a:r>
            <a:r>
              <a:rPr lang="zh-CN" altLang="en-US" dirty="0"/>
              <a:t>左右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398908-5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356" y="1907914"/>
            <a:ext cx="5886010" cy="4183324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08276679"/>
              </p:ext>
            </p:extLst>
          </p:nvPr>
        </p:nvGraphicFramePr>
        <p:xfrm>
          <a:off x="6653009" y="208789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63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653009" y="208789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43820092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新</a:t>
            </a:r>
            <a:r>
              <a:rPr lang="zh-CN" altLang="en-US" dirty="0"/>
              <a:t>飞</a:t>
            </a:r>
            <a:r>
              <a:rPr lang="zh-CN" altLang="en-US" dirty="0" smtClean="0"/>
              <a:t>机</a:t>
            </a:r>
            <a:r>
              <a:rPr lang="en-US" altLang="zh-CN" dirty="0" smtClean="0"/>
              <a:t>: &lt;=5000</a:t>
            </a:r>
            <a:r>
              <a:rPr lang="zh-CN" altLang="en-US" dirty="0" smtClean="0"/>
              <a:t>小时；新</a:t>
            </a:r>
            <a:r>
              <a:rPr lang="zh-CN" altLang="en-US" dirty="0"/>
              <a:t>零</a:t>
            </a:r>
            <a:r>
              <a:rPr lang="zh-CN" altLang="en-US" dirty="0" smtClean="0"/>
              <a:t>件</a:t>
            </a:r>
            <a:r>
              <a:rPr lang="en-US" altLang="zh-CN" dirty="0" smtClean="0"/>
              <a:t>: &lt;=7000</a:t>
            </a:r>
            <a:r>
              <a:rPr lang="zh-CN" altLang="en-US" dirty="0" smtClean="0"/>
              <a:t>小时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398908-5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175" y="1552433"/>
            <a:ext cx="6051456" cy="4357048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490240"/>
              </p:ext>
            </p:extLst>
          </p:nvPr>
        </p:nvGraphicFramePr>
        <p:xfrm>
          <a:off x="6994478" y="116667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8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4478" y="116667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01508789"/>
              </p:ext>
            </p:extLst>
          </p:nvPr>
        </p:nvGraphicFramePr>
        <p:xfrm>
          <a:off x="6994478" y="214760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59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4478" y="214760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17596060"/>
              </p:ext>
            </p:extLst>
          </p:nvPr>
        </p:nvGraphicFramePr>
        <p:xfrm>
          <a:off x="6994478" y="313848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0" name="Macro-Enabled Worksheet" showAsIcon="1" r:id="rId8" imgW="914400" imgH="771480" progId="Excel.SheetMacroEnabled.12">
                  <p:embed/>
                </p:oleObj>
              </mc:Choice>
              <mc:Fallback>
                <p:oleObj name="Macro-Enabled Worksheet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94478" y="313848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7179217"/>
              </p:ext>
            </p:extLst>
          </p:nvPr>
        </p:nvGraphicFramePr>
        <p:xfrm>
          <a:off x="6994478" y="412936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561" name="Macro-Enabled Worksheet" showAsIcon="1" r:id="rId10" imgW="914400" imgH="771480" progId="Excel.SheetMacroEnabled.12">
                  <p:embed/>
                </p:oleObj>
              </mc:Choice>
              <mc:Fallback>
                <p:oleObj name="Macro-Enabled Worksheet" showAsIcon="1" r:id="rId1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994478" y="412936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683286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altLang="zh-CN" dirty="0" smtClean="0"/>
              <a:t>”HONEYWELL”</a:t>
            </a:r>
            <a:r>
              <a:rPr lang="zh-CN" altLang="en-US" dirty="0" smtClean="0"/>
              <a:t>表现最佳，“海口维修室”次之。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398908-5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488" y="1528435"/>
            <a:ext cx="6012627" cy="4279924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661847"/>
              </p:ext>
            </p:extLst>
          </p:nvPr>
        </p:nvGraphicFramePr>
        <p:xfrm>
          <a:off x="6967182" y="152843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1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67182" y="152843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00028134"/>
              </p:ext>
            </p:extLst>
          </p:nvPr>
        </p:nvGraphicFramePr>
        <p:xfrm>
          <a:off x="6967182" y="250937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422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67182" y="250937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893971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 40%</a:t>
            </a:r>
            <a:r>
              <a:rPr kumimoji="1" lang="zh-CN" altLang="en-US" dirty="0"/>
              <a:t>左右的零件寿命都在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小时以内</a:t>
            </a:r>
            <a:endParaRPr kumimoji="1" lang="en-US" altLang="zh-CN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541674-4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01" y="1349828"/>
            <a:ext cx="6790515" cy="48610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7426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 根</a:t>
            </a:r>
            <a:r>
              <a:rPr lang="zh-CN" altLang="en-US" dirty="0"/>
              <a:t>据“部件装上使用小时数”分类比较生存概率曲</a:t>
            </a:r>
            <a:r>
              <a:rPr lang="zh-CN" altLang="en-US" dirty="0" smtClean="0"/>
              <a:t>线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zh-CN" altLang="en-US" dirty="0"/>
              <a:t>相对而</a:t>
            </a:r>
            <a:r>
              <a:rPr lang="zh-CN" altLang="en-US" dirty="0" smtClean="0"/>
              <a:t>言，新零件</a:t>
            </a:r>
            <a:r>
              <a:rPr lang="en-US" altLang="zh-CN" dirty="0" smtClean="0"/>
              <a:t>(&lt;=8647.625)</a:t>
            </a:r>
            <a:r>
              <a:rPr lang="zh-CN" altLang="en-US" dirty="0" smtClean="0"/>
              <a:t>的表现稳定，其余使用时间的零件数据点太少不具备参考意义。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398908-5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8075" y="2029963"/>
            <a:ext cx="5696874" cy="4061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617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 零件使用小时数，逐渐下降趋势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398908-5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433" y="1579444"/>
            <a:ext cx="606742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60799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“</a:t>
            </a:r>
            <a:r>
              <a:rPr lang="en-US" altLang="zh-CN" dirty="0" err="1"/>
              <a:t>cumulative_dynamic_auc</a:t>
            </a:r>
            <a:r>
              <a:rPr lang="zh-CN" altLang="en-US" dirty="0"/>
              <a:t>”分析，查看不同参数对于预测的影响。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整体来看“安装年度</a:t>
            </a:r>
            <a:r>
              <a:rPr lang="zh-CN" altLang="en-US" dirty="0" smtClean="0"/>
              <a:t>” 影</a:t>
            </a:r>
            <a:r>
              <a:rPr lang="zh-CN" altLang="en-US" dirty="0"/>
              <a:t>响度较高</a:t>
            </a:r>
            <a:r>
              <a:rPr lang="zh-CN" altLang="en-US" dirty="0" smtClean="0"/>
              <a:t>，其余参数影</a:t>
            </a:r>
            <a:r>
              <a:rPr lang="zh-CN" altLang="en-US" dirty="0"/>
              <a:t>响度较</a:t>
            </a:r>
            <a:r>
              <a:rPr lang="zh-CN" altLang="en-US" dirty="0" smtClean="0"/>
              <a:t>低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398908-5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6287" y="1829427"/>
            <a:ext cx="6455391" cy="4261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68877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“</a:t>
            </a:r>
            <a:r>
              <a:rPr lang="en-US" altLang="zh-CN" dirty="0" err="1"/>
              <a:t>cumulative_dynamic_auc</a:t>
            </a:r>
            <a:r>
              <a:rPr lang="zh-CN" altLang="en-US" dirty="0"/>
              <a:t>”分析，查看模型整体的预测效果。</a:t>
            </a:r>
            <a:endParaRPr lang="en-US" altLang="zh-CN" dirty="0"/>
          </a:p>
          <a:p>
            <a:r>
              <a:rPr lang="en-US" dirty="0"/>
              <a:t> </a:t>
            </a:r>
            <a:r>
              <a:rPr lang="zh-CN" altLang="en-US" dirty="0"/>
              <a:t>随着预测时间的增长，模型整体效果逐</a:t>
            </a:r>
            <a:r>
              <a:rPr lang="zh-CN" altLang="en-US" dirty="0" smtClean="0"/>
              <a:t>渐上升，在</a:t>
            </a:r>
            <a:r>
              <a:rPr lang="en-US" altLang="zh-CN" dirty="0" smtClean="0"/>
              <a:t>500</a:t>
            </a:r>
            <a:r>
              <a:rPr lang="zh-CN" altLang="en-US" dirty="0" smtClean="0"/>
              <a:t>小时左右最佳，随后逐渐下降，在</a:t>
            </a:r>
            <a:r>
              <a:rPr lang="en-US" altLang="zh-CN" dirty="0" smtClean="0"/>
              <a:t>3500</a:t>
            </a:r>
            <a:r>
              <a:rPr lang="zh-CN" altLang="en-US" dirty="0"/>
              <a:t>小时左</a:t>
            </a:r>
            <a:r>
              <a:rPr lang="zh-CN" altLang="en-US" dirty="0" smtClean="0"/>
              <a:t>右最低，随后又逐渐</a:t>
            </a:r>
            <a:r>
              <a:rPr lang="zh-CN" altLang="en-US" dirty="0"/>
              <a:t>上升</a:t>
            </a:r>
            <a:r>
              <a:rPr lang="zh-CN" altLang="en-US" dirty="0" smtClean="0"/>
              <a:t>。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398908-5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701" y="2024708"/>
            <a:ext cx="6583339" cy="4275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4011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0873" y="2535382"/>
            <a:ext cx="645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/>
              <a:t>方法</a:t>
            </a:r>
            <a:r>
              <a:rPr lang="en-US" altLang="zh-CN" sz="4000" dirty="0"/>
              <a:t>1 - 2206400-2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671023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 37%</a:t>
            </a:r>
            <a:r>
              <a:rPr kumimoji="1" lang="zh-CN" altLang="en-US" dirty="0"/>
              <a:t>左右的零件寿命都在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小时以内</a:t>
            </a:r>
            <a:endParaRPr kumimoji="1" lang="en-US" altLang="zh-CN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2206400-2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13" y="1321253"/>
            <a:ext cx="6935593" cy="48845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5148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17%</a:t>
            </a:r>
            <a:r>
              <a:rPr kumimoji="1" lang="zh-CN" altLang="en-US" dirty="0"/>
              <a:t>左右的零件寿命都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1000</a:t>
            </a:r>
            <a:r>
              <a:rPr kumimoji="1" lang="zh-CN" altLang="en-US" dirty="0"/>
              <a:t>小时以内</a:t>
            </a:r>
            <a:endParaRPr kumimoji="1"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2206400-2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272" y="1450572"/>
            <a:ext cx="6591940" cy="4973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9905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部</a:t>
            </a:r>
            <a:r>
              <a:rPr lang="zh-CN" altLang="en-US" dirty="0"/>
              <a:t>件生存概率曲线</a:t>
            </a:r>
            <a:endParaRPr lang="en-US" altLang="zh-CN" dirty="0"/>
          </a:p>
          <a:p>
            <a:r>
              <a:rPr lang="en-US" dirty="0"/>
              <a:t> </a:t>
            </a:r>
            <a:r>
              <a:rPr lang="zh-CN" altLang="en-US" dirty="0" smtClean="0"/>
              <a:t>举</a:t>
            </a:r>
            <a:r>
              <a:rPr lang="zh-CN" altLang="en-US" dirty="0"/>
              <a:t>例说明：使用</a:t>
            </a:r>
            <a:r>
              <a:rPr lang="en-US" altLang="zh-CN" dirty="0"/>
              <a:t>10000</a:t>
            </a:r>
            <a:r>
              <a:rPr lang="zh-CN" altLang="en-US" dirty="0"/>
              <a:t>小时的概率是</a:t>
            </a:r>
            <a:r>
              <a:rPr lang="zh-CN" altLang="en-US" dirty="0" smtClean="0"/>
              <a:t>在</a:t>
            </a:r>
            <a:r>
              <a:rPr lang="en-US" altLang="zh-CN" dirty="0"/>
              <a:t>4</a:t>
            </a:r>
            <a:r>
              <a:rPr lang="en-US" altLang="zh-CN" dirty="0" smtClean="0"/>
              <a:t>0%</a:t>
            </a:r>
            <a:r>
              <a:rPr lang="zh-CN" altLang="en-US" dirty="0"/>
              <a:t>左右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2206400-2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8589" y="1855883"/>
            <a:ext cx="5232259" cy="3835233"/>
          </a:xfrm>
          <a:prstGeom prst="rect">
            <a:avLst/>
          </a:prstGeom>
        </p:spPr>
      </p:pic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1830824"/>
              </p:ext>
            </p:extLst>
          </p:nvPr>
        </p:nvGraphicFramePr>
        <p:xfrm>
          <a:off x="6824463" y="203330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09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4463" y="203330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6086735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新</a:t>
            </a:r>
            <a:r>
              <a:rPr lang="zh-CN" altLang="en-US" dirty="0"/>
              <a:t>飞</a:t>
            </a:r>
            <a:r>
              <a:rPr lang="zh-CN" altLang="en-US" dirty="0" smtClean="0"/>
              <a:t>机</a:t>
            </a:r>
            <a:r>
              <a:rPr lang="en-US" altLang="zh-CN" dirty="0" smtClean="0"/>
              <a:t>: &lt;=5000</a:t>
            </a:r>
            <a:r>
              <a:rPr lang="zh-CN" altLang="en-US" dirty="0" smtClean="0"/>
              <a:t>小时；新</a:t>
            </a:r>
            <a:r>
              <a:rPr lang="zh-CN" altLang="en-US" dirty="0"/>
              <a:t>零</a:t>
            </a:r>
            <a:r>
              <a:rPr lang="zh-CN" altLang="en-US" dirty="0" smtClean="0"/>
              <a:t>件</a:t>
            </a:r>
            <a:r>
              <a:rPr lang="en-US" altLang="zh-CN" dirty="0" smtClean="0"/>
              <a:t>: &lt;=5000</a:t>
            </a:r>
            <a:r>
              <a:rPr lang="zh-CN" altLang="en-US" dirty="0" smtClean="0"/>
              <a:t>小时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2206400-2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07" y="1473389"/>
            <a:ext cx="6497414" cy="4679403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93757394"/>
              </p:ext>
            </p:extLst>
          </p:nvPr>
        </p:nvGraphicFramePr>
        <p:xfrm>
          <a:off x="7281648" y="130997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8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281648" y="130997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003397"/>
              </p:ext>
            </p:extLst>
          </p:nvPr>
        </p:nvGraphicFramePr>
        <p:xfrm>
          <a:off x="7281663" y="229091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19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281663" y="229091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88901717"/>
              </p:ext>
            </p:extLst>
          </p:nvPr>
        </p:nvGraphicFramePr>
        <p:xfrm>
          <a:off x="7281663" y="327184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0" name="Macro-Enabled Worksheet" showAsIcon="1" r:id="rId8" imgW="914400" imgH="771480" progId="Excel.SheetMacroEnabled.12">
                  <p:embed/>
                </p:oleObj>
              </mc:Choice>
              <mc:Fallback>
                <p:oleObj name="Macro-Enabled Worksheet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281663" y="327184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02802004"/>
              </p:ext>
            </p:extLst>
          </p:nvPr>
        </p:nvGraphicFramePr>
        <p:xfrm>
          <a:off x="7281663" y="4252786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21" name="Macro-Enabled Worksheet" showAsIcon="1" r:id="rId10" imgW="914400" imgH="771480" progId="Excel.SheetMacroEnabled.12">
                  <p:embed/>
                </p:oleObj>
              </mc:Choice>
              <mc:Fallback>
                <p:oleObj name="Macro-Enabled Worksheet" showAsIcon="1" r:id="rId1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281663" y="4252786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457768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altLang="zh-CN" dirty="0" smtClean="0"/>
              <a:t>”</a:t>
            </a:r>
            <a:r>
              <a:rPr lang="zh-CN" altLang="en-US" dirty="0"/>
              <a:t>武汉航达</a:t>
            </a:r>
            <a:r>
              <a:rPr lang="en-US" altLang="zh-CN" dirty="0" smtClean="0"/>
              <a:t>”</a:t>
            </a:r>
            <a:r>
              <a:rPr lang="zh-CN" altLang="en-US" dirty="0" smtClean="0"/>
              <a:t>表现最佳，其余两家差别不大。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2206400-2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99" y="1474028"/>
            <a:ext cx="6089521" cy="4416410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57094238"/>
              </p:ext>
            </p:extLst>
          </p:nvPr>
        </p:nvGraphicFramePr>
        <p:xfrm>
          <a:off x="6967182" y="129632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5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67182" y="129632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6793809"/>
              </p:ext>
            </p:extLst>
          </p:nvPr>
        </p:nvGraphicFramePr>
        <p:xfrm>
          <a:off x="6991289" y="227726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6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991289" y="227726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50217862"/>
              </p:ext>
            </p:extLst>
          </p:nvPr>
        </p:nvGraphicFramePr>
        <p:xfrm>
          <a:off x="6991289" y="325820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87" name="Macro-Enabled Worksheet" showAsIcon="1" r:id="rId8" imgW="914400" imgH="771480" progId="Excel.SheetMacroEnabled.12">
                  <p:embed/>
                </p:oleObj>
              </mc:Choice>
              <mc:Fallback>
                <p:oleObj name="Macro-Enabled Worksheet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991289" y="325820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5378754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 </a:t>
            </a:r>
            <a:r>
              <a:rPr kumimoji="1" lang="en-US" altLang="zh-CN" dirty="0" smtClean="0"/>
              <a:t>16%</a:t>
            </a:r>
            <a:r>
              <a:rPr kumimoji="1" lang="zh-CN" altLang="en-US" dirty="0"/>
              <a:t>左右的零件寿命都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1000</a:t>
            </a:r>
            <a:r>
              <a:rPr kumimoji="1" lang="zh-CN" altLang="en-US" dirty="0"/>
              <a:t>小时以内</a:t>
            </a:r>
            <a:endParaRPr kumimoji="1"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541674-4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363" y="1461664"/>
            <a:ext cx="6378300" cy="4629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7622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 根</a:t>
            </a:r>
            <a:r>
              <a:rPr lang="zh-CN" altLang="en-US" dirty="0"/>
              <a:t>据“部件装上使用小时数”分类比较生存概率曲</a:t>
            </a:r>
            <a:r>
              <a:rPr lang="zh-CN" altLang="en-US" dirty="0" smtClean="0"/>
              <a:t>线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zh-CN" altLang="en-US" dirty="0"/>
              <a:t>相对而</a:t>
            </a:r>
            <a:r>
              <a:rPr lang="zh-CN" altLang="en-US" dirty="0" smtClean="0"/>
              <a:t>言，新零件</a:t>
            </a:r>
            <a:r>
              <a:rPr lang="en-US" altLang="zh-CN" dirty="0" smtClean="0"/>
              <a:t>(&lt;=6732.125)</a:t>
            </a:r>
            <a:r>
              <a:rPr lang="zh-CN" altLang="en-US" dirty="0" smtClean="0"/>
              <a:t>的表现很突出，其余使用时间的零件差别不明显。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2206400-2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885" y="2061205"/>
            <a:ext cx="5832996" cy="4239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48278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年前后差异比较明显，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年是一个分界线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2206400-2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914" y="1662113"/>
            <a:ext cx="6248400" cy="4429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71264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输入样例数据可以预测不同情况下的生存概率曲线</a:t>
            </a: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2206400-2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66" y="1371600"/>
            <a:ext cx="7753350" cy="13716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1655" y="2743200"/>
            <a:ext cx="4869873" cy="3348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95968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“</a:t>
            </a:r>
            <a:r>
              <a:rPr lang="en-US" altLang="zh-CN" dirty="0" err="1"/>
              <a:t>cumulative_dynamic_auc</a:t>
            </a:r>
            <a:r>
              <a:rPr lang="zh-CN" altLang="en-US" dirty="0"/>
              <a:t>”分析，查看不同参数对于预测的影响。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整体来看“安装年度</a:t>
            </a:r>
            <a:r>
              <a:rPr lang="zh-CN" altLang="en-US" dirty="0" smtClean="0"/>
              <a:t>”的</a:t>
            </a:r>
            <a:r>
              <a:rPr lang="zh-CN" altLang="en-US" dirty="0"/>
              <a:t>影响度较高， “飞行</a:t>
            </a:r>
            <a:r>
              <a:rPr lang="en-US" altLang="zh-CN" dirty="0"/>
              <a:t>/</a:t>
            </a:r>
            <a:r>
              <a:rPr lang="zh-CN" altLang="en-US" dirty="0"/>
              <a:t>使用小时数</a:t>
            </a:r>
            <a:r>
              <a:rPr lang="zh-CN" altLang="en-US" dirty="0" smtClean="0"/>
              <a:t>”其次，而</a:t>
            </a:r>
            <a:r>
              <a:rPr lang="zh-CN" altLang="en-US" dirty="0"/>
              <a:t>“</a:t>
            </a:r>
            <a:r>
              <a:rPr lang="en-US" altLang="zh-CN" dirty="0"/>
              <a:t>FH TSN</a:t>
            </a:r>
            <a:r>
              <a:rPr lang="zh-CN" altLang="en-US" dirty="0"/>
              <a:t>”的影响度较</a:t>
            </a:r>
            <a:r>
              <a:rPr lang="zh-CN" altLang="en-US" dirty="0" smtClean="0"/>
              <a:t>低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2206400-2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333" y="2249940"/>
            <a:ext cx="6280330" cy="4160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6344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“</a:t>
            </a:r>
            <a:r>
              <a:rPr lang="en-US" altLang="zh-CN" dirty="0" err="1"/>
              <a:t>cumulative_dynamic_auc</a:t>
            </a:r>
            <a:r>
              <a:rPr lang="zh-CN" altLang="en-US" dirty="0"/>
              <a:t>”分析，查看模型整体的预测效果。</a:t>
            </a:r>
            <a:endParaRPr lang="en-US" altLang="zh-CN" dirty="0"/>
          </a:p>
          <a:p>
            <a:r>
              <a:rPr lang="en-US" dirty="0"/>
              <a:t> </a:t>
            </a:r>
            <a:r>
              <a:rPr lang="en-US" altLang="zh-CN" dirty="0" smtClean="0"/>
              <a:t>1000</a:t>
            </a:r>
            <a:r>
              <a:rPr lang="zh-CN" altLang="en-US" dirty="0" smtClean="0"/>
              <a:t>小时以内随</a:t>
            </a:r>
            <a:r>
              <a:rPr lang="zh-CN" altLang="en-US" dirty="0"/>
              <a:t>着预测时间的增长，模型整体效果逐</a:t>
            </a:r>
            <a:r>
              <a:rPr lang="zh-CN" altLang="en-US" dirty="0" smtClean="0"/>
              <a:t>渐下降，随后逐渐上升。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2206400-2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921" y="2133599"/>
            <a:ext cx="6587177" cy="4205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676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0873" y="2535382"/>
            <a:ext cx="645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/>
              <a:t>方法</a:t>
            </a:r>
            <a:r>
              <a:rPr lang="en-US" altLang="zh-CN" sz="4000" dirty="0"/>
              <a:t>1 - 67600014-1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591755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 smtClean="0"/>
              <a:t> 60%</a:t>
            </a:r>
            <a:r>
              <a:rPr kumimoji="1" lang="zh-CN" altLang="en-US" dirty="0"/>
              <a:t>左右的零件寿命都在</a:t>
            </a:r>
            <a:r>
              <a:rPr kumimoji="1" lang="en-US" altLang="zh-CN" dirty="0"/>
              <a:t>5000</a:t>
            </a:r>
            <a:r>
              <a:rPr kumimoji="1" lang="zh-CN" altLang="en-US" dirty="0"/>
              <a:t>小时以内</a:t>
            </a:r>
            <a:endParaRPr kumimoji="1" lang="en-US" altLang="zh-CN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67600014-1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026" y="1349828"/>
            <a:ext cx="7043141" cy="5122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4986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kumimoji="1" lang="en-US" altLang="zh-CN" dirty="0"/>
              <a:t> </a:t>
            </a:r>
            <a:r>
              <a:rPr kumimoji="1" lang="en-US" altLang="zh-CN" dirty="0" smtClean="0"/>
              <a:t>32%</a:t>
            </a:r>
            <a:r>
              <a:rPr kumimoji="1" lang="zh-CN" altLang="en-US" dirty="0"/>
              <a:t>左右的零件寿命都</a:t>
            </a:r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1000</a:t>
            </a:r>
            <a:r>
              <a:rPr kumimoji="1" lang="zh-CN" altLang="en-US" dirty="0"/>
              <a:t>小时以内</a:t>
            </a:r>
            <a:endParaRPr kumimoji="1" lang="en-US" altLang="zh-CN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67600014-1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791" y="1340303"/>
            <a:ext cx="6681872" cy="49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501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部</a:t>
            </a:r>
            <a:r>
              <a:rPr lang="zh-CN" altLang="en-US" dirty="0"/>
              <a:t>件生存概率曲线</a:t>
            </a:r>
            <a:endParaRPr lang="en-US" altLang="zh-CN" dirty="0"/>
          </a:p>
          <a:p>
            <a:r>
              <a:rPr lang="en-US" dirty="0"/>
              <a:t> </a:t>
            </a:r>
            <a:r>
              <a:rPr lang="zh-CN" altLang="en-US" dirty="0" smtClean="0"/>
              <a:t>举</a:t>
            </a:r>
            <a:r>
              <a:rPr lang="zh-CN" altLang="en-US" dirty="0"/>
              <a:t>例说明：使</a:t>
            </a:r>
            <a:r>
              <a:rPr lang="zh-CN" altLang="en-US" dirty="0" smtClean="0"/>
              <a:t>用</a:t>
            </a:r>
            <a:r>
              <a:rPr lang="en-US" altLang="zh-CN" dirty="0"/>
              <a:t>5</a:t>
            </a:r>
            <a:r>
              <a:rPr lang="en-US" altLang="zh-CN" dirty="0" smtClean="0"/>
              <a:t>000</a:t>
            </a:r>
            <a:r>
              <a:rPr lang="zh-CN" altLang="en-US" dirty="0"/>
              <a:t>小时的概率是</a:t>
            </a:r>
            <a:r>
              <a:rPr lang="zh-CN" altLang="en-US" dirty="0" smtClean="0"/>
              <a:t>在</a:t>
            </a:r>
            <a:r>
              <a:rPr lang="en-US" altLang="zh-CN" dirty="0"/>
              <a:t>4</a:t>
            </a:r>
            <a:r>
              <a:rPr lang="en-US" altLang="zh-CN" dirty="0" smtClean="0"/>
              <a:t>0%</a:t>
            </a:r>
            <a:r>
              <a:rPr lang="zh-CN" altLang="en-US" dirty="0"/>
              <a:t>左右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67600014-1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788" y="1878699"/>
            <a:ext cx="5742641" cy="4097904"/>
          </a:xfrm>
          <a:prstGeom prst="rect">
            <a:avLst/>
          </a:prstGeom>
        </p:spPr>
      </p:pic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66278846"/>
              </p:ext>
            </p:extLst>
          </p:nvPr>
        </p:nvGraphicFramePr>
        <p:xfrm>
          <a:off x="6994478" y="187869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56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994478" y="187869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14398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新</a:t>
            </a:r>
            <a:r>
              <a:rPr lang="zh-CN" altLang="en-US" dirty="0"/>
              <a:t>飞</a:t>
            </a:r>
            <a:r>
              <a:rPr lang="zh-CN" altLang="en-US" dirty="0" smtClean="0"/>
              <a:t>机</a:t>
            </a:r>
            <a:r>
              <a:rPr lang="en-US" altLang="zh-CN" dirty="0" smtClean="0"/>
              <a:t>: &lt;=5000</a:t>
            </a:r>
            <a:r>
              <a:rPr lang="zh-CN" altLang="en-US" dirty="0" smtClean="0"/>
              <a:t>小时；新</a:t>
            </a:r>
            <a:r>
              <a:rPr lang="zh-CN" altLang="en-US" dirty="0"/>
              <a:t>零</a:t>
            </a:r>
            <a:r>
              <a:rPr lang="zh-CN" altLang="en-US" dirty="0" smtClean="0"/>
              <a:t>件</a:t>
            </a:r>
            <a:r>
              <a:rPr lang="en-US" altLang="zh-CN" dirty="0" smtClean="0"/>
              <a:t>: &lt;=1400</a:t>
            </a:r>
            <a:r>
              <a:rPr lang="zh-CN" altLang="en-US" dirty="0" smtClean="0"/>
              <a:t>小时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67600014-1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9881" y="1504100"/>
            <a:ext cx="5924796" cy="4350790"/>
          </a:xfrm>
          <a:prstGeom prst="rect">
            <a:avLst/>
          </a:prstGeom>
        </p:spPr>
      </p:pic>
      <p:graphicFrame>
        <p:nvGraphicFramePr>
          <p:cNvPr id="10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66667196"/>
              </p:ext>
            </p:extLst>
          </p:nvPr>
        </p:nvGraphicFramePr>
        <p:xfrm>
          <a:off x="6824463" y="111833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2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4463" y="111833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68818206"/>
              </p:ext>
            </p:extLst>
          </p:nvPr>
        </p:nvGraphicFramePr>
        <p:xfrm>
          <a:off x="6834922" y="2099275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3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834922" y="2099275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61807635"/>
              </p:ext>
            </p:extLst>
          </p:nvPr>
        </p:nvGraphicFramePr>
        <p:xfrm>
          <a:off x="6834922" y="308021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4" name="Macro-Enabled Worksheet" showAsIcon="1" r:id="rId8" imgW="914400" imgH="771480" progId="Excel.SheetMacroEnabled.12">
                  <p:embed/>
                </p:oleObj>
              </mc:Choice>
              <mc:Fallback>
                <p:oleObj name="Macro-Enabled Worksheet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34922" y="308021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10226029"/>
              </p:ext>
            </p:extLst>
          </p:nvPr>
        </p:nvGraphicFramePr>
        <p:xfrm>
          <a:off x="6834922" y="4061151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05" name="Macro-Enabled Worksheet" showAsIcon="1" r:id="rId10" imgW="914400" imgH="771480" progId="Excel.SheetMacroEnabled.12">
                  <p:embed/>
                </p:oleObj>
              </mc:Choice>
              <mc:Fallback>
                <p:oleObj name="Macro-Enabled Worksheet" showAsIcon="1" r:id="rId1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34922" y="4061151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60847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部</a:t>
            </a:r>
            <a:r>
              <a:rPr lang="zh-CN" altLang="en-US" dirty="0"/>
              <a:t>件生存概率曲线</a:t>
            </a:r>
            <a:endParaRPr lang="en-US" altLang="zh-CN" dirty="0"/>
          </a:p>
          <a:p>
            <a:r>
              <a:rPr lang="en-US" dirty="0"/>
              <a:t> </a:t>
            </a:r>
            <a:r>
              <a:rPr lang="zh-CN" altLang="en-US" dirty="0" smtClean="0"/>
              <a:t>举</a:t>
            </a:r>
            <a:r>
              <a:rPr lang="zh-CN" altLang="en-US" dirty="0"/>
              <a:t>例说明：使用</a:t>
            </a:r>
            <a:r>
              <a:rPr lang="en-US" altLang="zh-CN" dirty="0"/>
              <a:t>10000</a:t>
            </a:r>
            <a:r>
              <a:rPr lang="zh-CN" altLang="en-US" dirty="0"/>
              <a:t>小时的概率是</a:t>
            </a:r>
            <a:r>
              <a:rPr lang="zh-CN" altLang="en-US" dirty="0" smtClean="0"/>
              <a:t>在</a:t>
            </a:r>
            <a:r>
              <a:rPr lang="en-US" altLang="zh-CN" dirty="0" smtClean="0"/>
              <a:t>30%</a:t>
            </a:r>
            <a:r>
              <a:rPr lang="zh-CN" altLang="en-US" dirty="0"/>
              <a:t>左右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541674-4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66" y="1730493"/>
            <a:ext cx="6323629" cy="4460976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51176782"/>
              </p:ext>
            </p:extLst>
          </p:nvPr>
        </p:nvGraphicFramePr>
        <p:xfrm>
          <a:off x="6824463" y="1730493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1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4463" y="1730493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0578316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维修单位只有</a:t>
            </a:r>
            <a:r>
              <a:rPr lang="en-US" altLang="zh-CN" dirty="0" smtClean="0"/>
              <a:t>”HONEYWELL”</a:t>
            </a:r>
            <a:r>
              <a:rPr lang="zh-CN" altLang="en-US" dirty="0" smtClean="0"/>
              <a:t>一家 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67600014-1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285" y="1514689"/>
            <a:ext cx="6210333" cy="4480091"/>
          </a:xfrm>
          <a:prstGeom prst="rect">
            <a:avLst/>
          </a:prstGeom>
        </p:spPr>
      </p:pic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39572485"/>
              </p:ext>
            </p:extLst>
          </p:nvPr>
        </p:nvGraphicFramePr>
        <p:xfrm>
          <a:off x="6824463" y="151468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21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24463" y="151468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65449427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 根</a:t>
            </a:r>
            <a:r>
              <a:rPr lang="zh-CN" altLang="en-US" dirty="0"/>
              <a:t>据“部件装上使用小时数”分类比较生存概率曲</a:t>
            </a:r>
            <a:r>
              <a:rPr lang="zh-CN" altLang="en-US" dirty="0" smtClean="0"/>
              <a:t>线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zh-CN" altLang="en-US" dirty="0"/>
              <a:t>相对而</a:t>
            </a:r>
            <a:r>
              <a:rPr lang="zh-CN" altLang="en-US" dirty="0" smtClean="0"/>
              <a:t>言，新零件</a:t>
            </a:r>
            <a:r>
              <a:rPr lang="en-US" altLang="zh-CN" dirty="0" smtClean="0"/>
              <a:t>(&lt;=1766.75)</a:t>
            </a:r>
            <a:r>
              <a:rPr lang="zh-CN" altLang="en-US" dirty="0" smtClean="0"/>
              <a:t>的表现很突出，其余使用时间零件的数据点较少，差别也不明显。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67600014-1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576" y="2034014"/>
            <a:ext cx="6078087" cy="4266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34231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 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年前后差异比较明显，</a:t>
            </a:r>
            <a:r>
              <a:rPr lang="en-US" altLang="zh-CN" dirty="0" smtClean="0"/>
              <a:t>2016</a:t>
            </a:r>
            <a:r>
              <a:rPr lang="zh-CN" altLang="en-US" dirty="0" smtClean="0"/>
              <a:t>年是一个分界线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67600014-1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543" y="1497557"/>
            <a:ext cx="62103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5575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输入样例数据可以预测不同情况下的生存概率曲线</a:t>
            </a:r>
            <a:endParaRPr lang="en-US" altLang="zh-CN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67600014-1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116" y="1343025"/>
            <a:ext cx="7781925" cy="13906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524" y="2733675"/>
            <a:ext cx="4879757" cy="339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6320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“</a:t>
            </a:r>
            <a:r>
              <a:rPr lang="en-US" altLang="zh-CN" dirty="0" err="1"/>
              <a:t>cumulative_dynamic_auc</a:t>
            </a:r>
            <a:r>
              <a:rPr lang="zh-CN" altLang="en-US" dirty="0"/>
              <a:t>”分析，查看不同参数对于预测的影响。</a:t>
            </a:r>
            <a:endParaRPr lang="en-US" altLang="zh-CN" dirty="0"/>
          </a:p>
          <a:p>
            <a:r>
              <a:rPr lang="en-US" altLang="zh-CN" dirty="0"/>
              <a:t> </a:t>
            </a:r>
            <a:r>
              <a:rPr lang="zh-CN" altLang="en-US" dirty="0"/>
              <a:t>整体来看“安装年度”和“飞行</a:t>
            </a:r>
            <a:r>
              <a:rPr lang="en-US" altLang="zh-CN" dirty="0"/>
              <a:t>/</a:t>
            </a:r>
            <a:r>
              <a:rPr lang="zh-CN" altLang="en-US" dirty="0"/>
              <a:t>使用小时数”的影响度较</a:t>
            </a:r>
            <a:r>
              <a:rPr lang="zh-CN" altLang="en-US" dirty="0" smtClean="0"/>
              <a:t>高，但其影响度随预测时间增长而逐渐下降，</a:t>
            </a:r>
            <a:r>
              <a:rPr lang="zh-CN" altLang="en-US" dirty="0"/>
              <a:t>而“</a:t>
            </a:r>
            <a:r>
              <a:rPr lang="en-US" altLang="zh-CN" dirty="0"/>
              <a:t>FH TSN</a:t>
            </a:r>
            <a:r>
              <a:rPr lang="zh-CN" altLang="en-US" dirty="0"/>
              <a:t>”的影响度较</a:t>
            </a:r>
            <a:r>
              <a:rPr lang="zh-CN" altLang="en-US" dirty="0" smtClean="0"/>
              <a:t>低</a:t>
            </a:r>
            <a:endParaRPr lang="en-US" altLang="zh-CN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67600014-1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774" y="2264227"/>
            <a:ext cx="5879527" cy="390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9854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zh-CN" altLang="en-US" dirty="0" smtClean="0"/>
              <a:t>“</a:t>
            </a:r>
            <a:r>
              <a:rPr lang="en-US" altLang="zh-CN" dirty="0" err="1"/>
              <a:t>cumulative_dynamic_auc</a:t>
            </a:r>
            <a:r>
              <a:rPr lang="zh-CN" altLang="en-US" dirty="0"/>
              <a:t>”分析，查看模型整体的预测效果。</a:t>
            </a:r>
            <a:endParaRPr lang="en-US" altLang="zh-CN" dirty="0"/>
          </a:p>
          <a:p>
            <a:r>
              <a:rPr lang="en-US" dirty="0"/>
              <a:t> </a:t>
            </a:r>
            <a:r>
              <a:rPr lang="zh-CN" altLang="en-US" dirty="0"/>
              <a:t>随着预测时间的增长，模型整体效果逐渐上升，</a:t>
            </a:r>
            <a:r>
              <a:rPr lang="zh-CN" altLang="en-US" dirty="0" smtClean="0"/>
              <a:t>在</a:t>
            </a:r>
            <a:r>
              <a:rPr lang="en-US" altLang="zh-CN" dirty="0" smtClean="0"/>
              <a:t>1000</a:t>
            </a:r>
            <a:r>
              <a:rPr lang="zh-CN" altLang="en-US" dirty="0"/>
              <a:t>小时左右的预测效果最</a:t>
            </a:r>
            <a:r>
              <a:rPr lang="zh-CN" altLang="en-US" dirty="0" smtClean="0"/>
              <a:t>佳，随后逐渐</a:t>
            </a:r>
            <a:r>
              <a:rPr lang="zh-CN" altLang="en-US" smtClean="0"/>
              <a:t>下降。</a:t>
            </a:r>
            <a:endParaRPr lang="en-US" dirty="0"/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67600014-1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320" y="2147887"/>
            <a:ext cx="5955343" cy="3860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712247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440873" y="2535382"/>
            <a:ext cx="6456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 smtClean="0"/>
              <a:t>方法</a:t>
            </a:r>
            <a:r>
              <a:rPr lang="en-US" altLang="zh-CN" sz="4000" dirty="0" smtClean="0"/>
              <a:t>2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356772888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195" y="2098231"/>
            <a:ext cx="14883127" cy="5557694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Actuator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-541674-4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6079" y="951818"/>
            <a:ext cx="2881580" cy="1730789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flipH="1" flipV="1">
            <a:off x="2215166" y="3051940"/>
            <a:ext cx="978795" cy="82460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867437" y="2682607"/>
            <a:ext cx="119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parts 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6526301" y="2550017"/>
            <a:ext cx="312381" cy="154556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38682" y="2339032"/>
            <a:ext cx="176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time failure 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850006" y="2800978"/>
            <a:ext cx="387136" cy="107556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6348" y="2514620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Failed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72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visualization- 1</a:t>
            </a:r>
            <a:r>
              <a:rPr lang="en-US" baseline="30000" dirty="0" smtClean="0"/>
              <a:t>st</a:t>
            </a:r>
            <a:r>
              <a:rPr lang="en-US" dirty="0" smtClean="0"/>
              <a:t> time failure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6" y="905613"/>
            <a:ext cx="4063815" cy="26875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4568" y="3453384"/>
            <a:ext cx="5589431" cy="30220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45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 – 1</a:t>
            </a:r>
            <a:r>
              <a:rPr lang="en-US" baseline="30000" dirty="0" smtClean="0"/>
              <a:t>st</a:t>
            </a:r>
            <a:r>
              <a:rPr lang="en-US" dirty="0" smtClean="0"/>
              <a:t> time failure data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4566" y="4328012"/>
            <a:ext cx="35896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distribution test </a:t>
            </a:r>
          </a:p>
          <a:p>
            <a:endParaRPr lang="en-US" dirty="0"/>
          </a:p>
          <a:p>
            <a:r>
              <a:rPr lang="en-US" dirty="0" smtClean="0"/>
              <a:t>3 parameter Lognormal distribution </a:t>
            </a:r>
          </a:p>
          <a:p>
            <a:r>
              <a:rPr lang="en-US" dirty="0" smtClean="0"/>
              <a:t>is the best fit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2190" y="862885"/>
            <a:ext cx="4325815" cy="288225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66" y="862885"/>
            <a:ext cx="4394092" cy="28822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394" y="3745136"/>
            <a:ext cx="4497611" cy="298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15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新</a:t>
            </a:r>
            <a:r>
              <a:rPr lang="zh-CN" altLang="en-US" dirty="0"/>
              <a:t>飞</a:t>
            </a:r>
            <a:r>
              <a:rPr lang="zh-CN" altLang="en-US" dirty="0" smtClean="0"/>
              <a:t>机</a:t>
            </a:r>
            <a:r>
              <a:rPr lang="en-US" altLang="zh-CN" dirty="0" smtClean="0"/>
              <a:t>: &lt;=5000</a:t>
            </a:r>
            <a:r>
              <a:rPr lang="zh-CN" altLang="en-US" dirty="0" smtClean="0"/>
              <a:t>小时；新</a:t>
            </a:r>
            <a:r>
              <a:rPr lang="zh-CN" altLang="en-US" dirty="0"/>
              <a:t>零</a:t>
            </a:r>
            <a:r>
              <a:rPr lang="zh-CN" altLang="en-US" dirty="0" smtClean="0"/>
              <a:t>件</a:t>
            </a:r>
            <a:r>
              <a:rPr lang="en-US" altLang="zh-CN" dirty="0" smtClean="0"/>
              <a:t>: &lt;=10000</a:t>
            </a:r>
            <a:r>
              <a:rPr lang="zh-CN" altLang="en-US" dirty="0" smtClean="0"/>
              <a:t>小时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541674-4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872" y="1665097"/>
            <a:ext cx="5775563" cy="4273333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75853948"/>
              </p:ext>
            </p:extLst>
          </p:nvPr>
        </p:nvGraphicFramePr>
        <p:xfrm>
          <a:off x="6812926" y="226027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8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812926" y="226027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9144985"/>
              </p:ext>
            </p:extLst>
          </p:nvPr>
        </p:nvGraphicFramePr>
        <p:xfrm>
          <a:off x="6774631" y="1279334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79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6774631" y="1279334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7953634"/>
              </p:ext>
            </p:extLst>
          </p:nvPr>
        </p:nvGraphicFramePr>
        <p:xfrm>
          <a:off x="6826034" y="324121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0" name="Macro-Enabled Worksheet" showAsIcon="1" r:id="rId8" imgW="914400" imgH="771480" progId="Excel.SheetMacroEnabled.12">
                  <p:embed/>
                </p:oleObj>
              </mc:Choice>
              <mc:Fallback>
                <p:oleObj name="Macro-Enabled Worksheet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6826034" y="324121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3542107"/>
              </p:ext>
            </p:extLst>
          </p:nvPr>
        </p:nvGraphicFramePr>
        <p:xfrm>
          <a:off x="6826034" y="4222148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" name="Macro-Enabled Worksheet" showAsIcon="1" r:id="rId10" imgW="914400" imgH="771480" progId="Excel.SheetMacroEnabled.12">
                  <p:embed/>
                </p:oleObj>
              </mc:Choice>
              <mc:Fallback>
                <p:oleObj name="Macro-Enabled Worksheet" showAsIcon="1" r:id="rId1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6826034" y="4222148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504855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parameter Log-normal plot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5003" y="824541"/>
            <a:ext cx="7572307" cy="50510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2540" y="5771136"/>
            <a:ext cx="4331460" cy="815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002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</a:t>
            </a:r>
            <a:r>
              <a:rPr lang="en-US" dirty="0"/>
              <a:t>prediction 1</a:t>
            </a:r>
            <a:r>
              <a:rPr lang="en-US" baseline="30000" dirty="0"/>
              <a:t>st</a:t>
            </a:r>
            <a:r>
              <a:rPr lang="en-US" dirty="0"/>
              <a:t> time failure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0" y="4048877"/>
            <a:ext cx="428879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90% of the parts will experience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time failure @ around 28236hours</a:t>
            </a:r>
          </a:p>
          <a:p>
            <a:r>
              <a:rPr lang="en-US" sz="2000" dirty="0" smtClean="0"/>
              <a:t>50% parts will experience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time failure @ around 12907 hours </a:t>
            </a:r>
          </a:p>
          <a:p>
            <a:r>
              <a:rPr lang="en-US" sz="2000" dirty="0" smtClean="0"/>
              <a:t>The Mean time to failure (MTTF) is 15177 hours   </a:t>
            </a:r>
            <a:endParaRPr lang="en-US" sz="20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842661"/>
            <a:ext cx="4443210" cy="29196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8438" y="842660"/>
            <a:ext cx="4505562" cy="290898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8438" y="3762339"/>
            <a:ext cx="4406720" cy="29411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472744" y="1828800"/>
            <a:ext cx="91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10% fail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029722" y="1981200"/>
            <a:ext cx="91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5</a:t>
            </a:r>
            <a:r>
              <a:rPr lang="en-US" dirty="0" smtClean="0"/>
              <a:t>0% fail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06583" y="4885888"/>
            <a:ext cx="919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90% fail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391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4566" y="267919"/>
            <a:ext cx="7345165" cy="474486"/>
          </a:xfrm>
        </p:spPr>
        <p:txBody>
          <a:bodyPr/>
          <a:lstStyle/>
          <a:p>
            <a:r>
              <a:rPr lang="en-US" dirty="0" smtClean="0"/>
              <a:t>Installation </a:t>
            </a:r>
            <a:r>
              <a:rPr lang="en-US" dirty="0"/>
              <a:t>time correlation 1</a:t>
            </a:r>
            <a:r>
              <a:rPr lang="en-US" baseline="30000" dirty="0"/>
              <a:t>st</a:t>
            </a:r>
            <a:r>
              <a:rPr lang="en-US" dirty="0"/>
              <a:t> time failure data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780" y="983423"/>
            <a:ext cx="7158120" cy="47347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390918" y="5778604"/>
            <a:ext cx="61988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After the year 2005 the first time failure is shortened quite a lot.</a:t>
            </a:r>
          </a:p>
          <a:p>
            <a:r>
              <a:rPr lang="en-US" dirty="0" smtClean="0"/>
              <a:t>Maybe because the usage frequency is higher 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3519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First time failure after 2005(installation time)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289" y="1003748"/>
            <a:ext cx="5581650" cy="40005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56380" y="5080925"/>
            <a:ext cx="24214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Normal distribution fits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3444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4566" y="267919"/>
            <a:ext cx="7714578" cy="474486"/>
          </a:xfrm>
        </p:spPr>
        <p:txBody>
          <a:bodyPr/>
          <a:lstStyle/>
          <a:p>
            <a:r>
              <a:rPr lang="en-US" dirty="0" smtClean="0"/>
              <a:t>1</a:t>
            </a:r>
            <a:r>
              <a:rPr lang="en-US" baseline="30000" dirty="0" smtClean="0"/>
              <a:t>st</a:t>
            </a:r>
            <a:r>
              <a:rPr lang="en-US" dirty="0" smtClean="0"/>
              <a:t> Time to failure after 2005(installation </a:t>
            </a:r>
            <a:r>
              <a:rPr lang="en-US" dirty="0"/>
              <a:t>time)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442" y="855372"/>
            <a:ext cx="5553075" cy="396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667" y="4690257"/>
            <a:ext cx="4133850" cy="19335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77" y="855372"/>
            <a:ext cx="3305175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816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of failures VS time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624" y="949414"/>
            <a:ext cx="5629275" cy="40576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003" y="3762125"/>
            <a:ext cx="4146997" cy="29931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59099" y="5203065"/>
            <a:ext cx="26990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of failed parts VS. year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2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time use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-541674-4 (repaired parts)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6834" y="898240"/>
            <a:ext cx="5898390" cy="262328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1538" y="3730941"/>
            <a:ext cx="6168981" cy="2638089"/>
          </a:xfrm>
          <a:prstGeom prst="rect">
            <a:avLst/>
          </a:prstGeom>
        </p:spPr>
      </p:pic>
      <p:sp>
        <p:nvSpPr>
          <p:cNvPr id="16" name="Text Placeholder 1"/>
          <p:cNvSpPr txBox="1">
            <a:spLocks/>
          </p:cNvSpPr>
          <p:nvPr/>
        </p:nvSpPr>
        <p:spPr>
          <a:xfrm>
            <a:off x="244566" y="3494552"/>
            <a:ext cx="8593873" cy="5139420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Blip>
                <a:blip r:embed="rId4"/>
              </a:buBlip>
              <a:defRPr sz="2100" b="1" kern="120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Blip>
                <a:blip r:embed="rId4"/>
              </a:buBlip>
              <a:defRPr sz="1800" kern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Blip>
                <a:blip r:embed="rId4"/>
              </a:buBlip>
              <a:defRPr sz="1500" kern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Blip>
                <a:blip r:embed="rId4"/>
              </a:buBlip>
              <a:defRPr sz="1350" i="1" kern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Blip>
                <a:blip r:embed="rId4"/>
              </a:buBlip>
              <a:defRPr sz="1200" kern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time 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439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2 sample T test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968" y="1039164"/>
            <a:ext cx="5200650" cy="35433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4813" y="3263994"/>
            <a:ext cx="2933700" cy="14668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10199" y="4879223"/>
            <a:ext cx="354250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P&gt;0.05.</a:t>
            </a:r>
          </a:p>
          <a:p>
            <a:r>
              <a:rPr lang="en-US" dirty="0" smtClean="0"/>
              <a:t>Statistically no significant difference</a:t>
            </a:r>
          </a:p>
          <a:p>
            <a:r>
              <a:rPr lang="en-US" dirty="0" smtClean="0"/>
              <a:t>Between the two samples 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6412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Repaired parts VS repaired times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4566" y="4723595"/>
            <a:ext cx="44721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repaired parts. The mean time to failure </a:t>
            </a:r>
          </a:p>
          <a:p>
            <a:r>
              <a:rPr lang="en-US" dirty="0" smtClean="0"/>
              <a:t>estimation vs repaired time ( 95% confidence </a:t>
            </a:r>
          </a:p>
          <a:p>
            <a:r>
              <a:rPr lang="en-US" dirty="0" smtClean="0"/>
              <a:t>Level)  </a:t>
            </a:r>
          </a:p>
          <a:p>
            <a:r>
              <a:rPr lang="en-US" dirty="0" smtClean="0"/>
              <a:t>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6" y="904200"/>
            <a:ext cx="5334000" cy="3657600"/>
          </a:xfrm>
          <a:prstGeom prst="rect">
            <a:avLst/>
          </a:prstGeom>
        </p:spPr>
      </p:pic>
      <p:cxnSp>
        <p:nvCxnSpPr>
          <p:cNvPr id="9" name="Straight Arrow Connector 8"/>
          <p:cNvCxnSpPr/>
          <p:nvPr/>
        </p:nvCxnSpPr>
        <p:spPr>
          <a:xfrm flipV="1">
            <a:off x="4946753" y="3057993"/>
            <a:ext cx="1034322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81075" y="295306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ean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19273" y="3555164"/>
            <a:ext cx="1034322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53595" y="3450233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53595" y="4723595"/>
            <a:ext cx="274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means repaired once 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means repaired twice </a:t>
            </a:r>
          </a:p>
          <a:p>
            <a:r>
              <a:rPr lang="en-US" dirty="0" smtClean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193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 for all repaired parts 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4339" y="862884"/>
            <a:ext cx="3789661" cy="25417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608" y="3525129"/>
            <a:ext cx="4211392" cy="300088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689" y="967923"/>
            <a:ext cx="4841919" cy="353194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0689" y="4907561"/>
            <a:ext cx="4540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distribution test </a:t>
            </a:r>
          </a:p>
          <a:p>
            <a:endParaRPr lang="en-US" dirty="0"/>
          </a:p>
          <a:p>
            <a:r>
              <a:rPr lang="en-US" dirty="0" smtClean="0"/>
              <a:t>3 parameter Weibull distribution is the best fit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07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 </a:t>
            </a:r>
            <a:r>
              <a:rPr lang="en-US" altLang="zh-CN" dirty="0"/>
              <a:t>”</a:t>
            </a:r>
            <a:r>
              <a:rPr lang="zh-CN" altLang="en-US" dirty="0"/>
              <a:t>武汉航达</a:t>
            </a:r>
            <a:r>
              <a:rPr lang="en-US" altLang="zh-CN" dirty="0"/>
              <a:t>”</a:t>
            </a:r>
            <a:r>
              <a:rPr lang="zh-CN" altLang="en-US" dirty="0" smtClean="0"/>
              <a:t>表现最佳，其效果体现在</a:t>
            </a:r>
            <a:r>
              <a:rPr lang="en-US" altLang="zh-CN" dirty="0" smtClean="0"/>
              <a:t>10000</a:t>
            </a:r>
            <a:r>
              <a:rPr lang="zh-CN" altLang="en-US" dirty="0" smtClean="0"/>
              <a:t>小时之后。其余单位差别不明显。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541674-4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80" y="1598139"/>
            <a:ext cx="6347289" cy="4600182"/>
          </a:xfrm>
          <a:prstGeom prst="rect">
            <a:avLst/>
          </a:prstGeom>
        </p:spPr>
      </p:pic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05517550"/>
              </p:ext>
            </p:extLst>
          </p:nvPr>
        </p:nvGraphicFramePr>
        <p:xfrm>
          <a:off x="7103660" y="1598139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4" name="Macro-Enabled Worksheet" showAsIcon="1" r:id="rId4" imgW="914400" imgH="771480" progId="Excel.SheetMacroEnabled.12">
                  <p:embed/>
                </p:oleObj>
              </mc:Choice>
              <mc:Fallback>
                <p:oleObj name="Macro-Enabled Worksheet" showAsIcon="1" r:id="rId4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103660" y="1598139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9104076"/>
              </p:ext>
            </p:extLst>
          </p:nvPr>
        </p:nvGraphicFramePr>
        <p:xfrm>
          <a:off x="7103660" y="2579077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5" name="Macro-Enabled Worksheet" showAsIcon="1" r:id="rId6" imgW="914400" imgH="771480" progId="Excel.SheetMacroEnabled.12">
                  <p:embed/>
                </p:oleObj>
              </mc:Choice>
              <mc:Fallback>
                <p:oleObj name="Macro-Enabled Worksheet" showAsIcon="1" r:id="rId6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7103660" y="2579077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26750274"/>
              </p:ext>
            </p:extLst>
          </p:nvPr>
        </p:nvGraphicFramePr>
        <p:xfrm>
          <a:off x="7103660" y="3563632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6" name="Macro-Enabled Worksheet" showAsIcon="1" r:id="rId8" imgW="914400" imgH="771480" progId="Excel.SheetMacroEnabled.12">
                  <p:embed/>
                </p:oleObj>
              </mc:Choice>
              <mc:Fallback>
                <p:oleObj name="Macro-Enabled Worksheet" showAsIcon="1" r:id="rId8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7103660" y="3563632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" name="Object 1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1477061"/>
              </p:ext>
            </p:extLst>
          </p:nvPr>
        </p:nvGraphicFramePr>
        <p:xfrm>
          <a:off x="7127767" y="4544570"/>
          <a:ext cx="9144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7" name="Macro-Enabled Worksheet" showAsIcon="1" r:id="rId10" imgW="914400" imgH="771480" progId="Excel.SheetMacroEnabled.12">
                  <p:embed/>
                </p:oleObj>
              </mc:Choice>
              <mc:Fallback>
                <p:oleObj name="Macro-Enabled Worksheet" showAsIcon="1" r:id="rId10" imgW="914400" imgH="771480" progId="Excel.SheetMacroEnabled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127767" y="4544570"/>
                        <a:ext cx="914400" cy="771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7742468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parameter </a:t>
            </a:r>
            <a:r>
              <a:rPr lang="en-US" dirty="0"/>
              <a:t>W</a:t>
            </a:r>
            <a:r>
              <a:rPr lang="en-US" dirty="0" smtClean="0"/>
              <a:t>eibull plot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034" y="789849"/>
            <a:ext cx="7678692" cy="5167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100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prediction 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279560" y="4830659"/>
            <a:ext cx="428879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90% of the parts will experience 1</a:t>
            </a:r>
            <a:r>
              <a:rPr lang="en-US" sz="2000" baseline="30000" dirty="0" smtClean="0"/>
              <a:t>st</a:t>
            </a:r>
            <a:r>
              <a:rPr lang="en-US" sz="2000" dirty="0" smtClean="0"/>
              <a:t> time failure @ around 19687hours</a:t>
            </a:r>
          </a:p>
          <a:p>
            <a:r>
              <a:rPr lang="en-US" sz="2000" dirty="0" smtClean="0"/>
              <a:t>The Mean time to failure (MTTF) is 7666 hours   </a:t>
            </a:r>
            <a:endParaRPr lang="en-US" sz="20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9604" y="906704"/>
            <a:ext cx="5346142" cy="374413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3205" y="793921"/>
            <a:ext cx="1895475" cy="5553075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70929" y="4658597"/>
            <a:ext cx="2638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36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following information can be retrieved from the data analysis: </a:t>
            </a:r>
          </a:p>
          <a:p>
            <a:endParaRPr lang="en-US" dirty="0"/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 smtClean="0"/>
              <a:t> The data distribution function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 </a:t>
            </a:r>
            <a:r>
              <a:rPr lang="en-US" sz="2000" dirty="0" smtClean="0"/>
              <a:t>MTTF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 S</a:t>
            </a:r>
            <a:r>
              <a:rPr lang="en-US" sz="2000" dirty="0" smtClean="0"/>
              <a:t>urvival rate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 T</a:t>
            </a:r>
            <a:r>
              <a:rPr lang="en-US" sz="2000" dirty="0" smtClean="0"/>
              <a:t>rend analysis 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2000" dirty="0"/>
              <a:t> L</a:t>
            </a:r>
            <a:r>
              <a:rPr lang="en-US" sz="2000" dirty="0" smtClean="0"/>
              <a:t>ife prediction  </a:t>
            </a:r>
            <a:endParaRPr lang="en-US" sz="2000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083844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051940"/>
            <a:ext cx="9144000" cy="3425547"/>
          </a:xfrm>
          <a:prstGeom prst="rect">
            <a:avLst/>
          </a:prstGeom>
        </p:spPr>
      </p:pic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Valve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-398908-3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344954" y="2908754"/>
            <a:ext cx="350779" cy="61277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44853" y="2724088"/>
            <a:ext cx="119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parts 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H="1" flipV="1">
            <a:off x="6838682" y="2550018"/>
            <a:ext cx="1019553" cy="66512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38682" y="2339032"/>
            <a:ext cx="176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time failure 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850006" y="2800979"/>
            <a:ext cx="2739355" cy="7205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6348" y="2514620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Failed </a:t>
            </a:r>
            <a:endParaRPr lang="en-US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8093" y="935739"/>
            <a:ext cx="2825867" cy="1892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2104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visualization- 1</a:t>
            </a:r>
            <a:r>
              <a:rPr lang="en-US" baseline="30000" dirty="0" smtClean="0"/>
              <a:t>st</a:t>
            </a:r>
            <a:r>
              <a:rPr lang="en-US" dirty="0" smtClean="0"/>
              <a:t> time failure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07475" y="3756780"/>
            <a:ext cx="5636525" cy="2978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38365"/>
            <a:ext cx="5043487" cy="33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338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 – 1</a:t>
            </a:r>
            <a:r>
              <a:rPr lang="en-US" baseline="30000" dirty="0" smtClean="0"/>
              <a:t>st</a:t>
            </a:r>
            <a:r>
              <a:rPr lang="en-US" dirty="0" smtClean="0"/>
              <a:t> time failure data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4566" y="4328012"/>
            <a:ext cx="3303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distribution test </a:t>
            </a:r>
          </a:p>
          <a:p>
            <a:endParaRPr lang="en-US" dirty="0"/>
          </a:p>
          <a:p>
            <a:r>
              <a:rPr lang="en-US" dirty="0" smtClean="0"/>
              <a:t>3 parameter Weibull distribution </a:t>
            </a:r>
          </a:p>
          <a:p>
            <a:r>
              <a:rPr lang="en-US" dirty="0" smtClean="0"/>
              <a:t>is the best fit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828" y="810645"/>
            <a:ext cx="4305172" cy="291519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46" y="810643"/>
            <a:ext cx="4817183" cy="328368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758" y="3727730"/>
            <a:ext cx="4615957" cy="3130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673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parameter Weibull plot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023" y="853337"/>
            <a:ext cx="8477250" cy="5724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620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</a:t>
            </a:r>
            <a:r>
              <a:rPr lang="en-US" dirty="0"/>
              <a:t>prediction 1</a:t>
            </a:r>
            <a:r>
              <a:rPr lang="en-US" baseline="30000" dirty="0"/>
              <a:t>st</a:t>
            </a:r>
            <a:r>
              <a:rPr lang="en-US" dirty="0"/>
              <a:t> time failure data 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5211" y="4695787"/>
            <a:ext cx="2638425" cy="175260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736" y="939065"/>
            <a:ext cx="1895475" cy="5553075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5211" y="939065"/>
            <a:ext cx="5795683" cy="3887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0357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4566" y="267919"/>
            <a:ext cx="7345165" cy="474486"/>
          </a:xfrm>
        </p:spPr>
        <p:txBody>
          <a:bodyPr/>
          <a:lstStyle/>
          <a:p>
            <a:r>
              <a:rPr lang="en-US" dirty="0" smtClean="0"/>
              <a:t>Installation </a:t>
            </a:r>
            <a:r>
              <a:rPr lang="en-US" dirty="0"/>
              <a:t>time correlation 1</a:t>
            </a:r>
            <a:r>
              <a:rPr lang="en-US" baseline="30000" dirty="0"/>
              <a:t>st</a:t>
            </a:r>
            <a:r>
              <a:rPr lang="en-US" dirty="0"/>
              <a:t> time failure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91821" y="5455438"/>
            <a:ext cx="75688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mean/median life of the parts installed after 2005 has a trend to decrease </a:t>
            </a:r>
          </a:p>
          <a:p>
            <a:r>
              <a:rPr lang="en-US" dirty="0" smtClean="0"/>
              <a:t>But not very significantly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821" y="952473"/>
            <a:ext cx="6671836" cy="441259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63657" y="295306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ean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588929" y="2561626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</a:t>
            </a:r>
            <a:endParaRPr lang="en-US" dirty="0"/>
          </a:p>
        </p:txBody>
      </p:sp>
      <p:cxnSp>
        <p:nvCxnSpPr>
          <p:cNvPr id="9" name="Straight Arrow Connector 8"/>
          <p:cNvCxnSpPr>
            <a:stCxn id="4" idx="3"/>
          </p:cNvCxnSpPr>
          <p:nvPr/>
        </p:nvCxnSpPr>
        <p:spPr>
          <a:xfrm flipH="1">
            <a:off x="5609230" y="3158768"/>
            <a:ext cx="2154427" cy="2914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>
            <a:off x="5609230" y="2767332"/>
            <a:ext cx="2154427" cy="391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6106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 of failures VS time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54842" y="4588443"/>
            <a:ext cx="220502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 of failed parts VS. </a:t>
            </a:r>
          </a:p>
          <a:p>
            <a:r>
              <a:rPr lang="en-US" dirty="0" smtClean="0"/>
              <a:t>uninstallation year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6" y="919731"/>
            <a:ext cx="5276850" cy="35718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190" y="4457181"/>
            <a:ext cx="5431809" cy="2033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98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 根</a:t>
            </a:r>
            <a:r>
              <a:rPr lang="zh-CN" altLang="en-US" dirty="0"/>
              <a:t>据“部件装上使用小时数”分类比较生存概率曲</a:t>
            </a:r>
            <a:r>
              <a:rPr lang="zh-CN" altLang="en-US" dirty="0" smtClean="0"/>
              <a:t>线</a:t>
            </a:r>
            <a:r>
              <a:rPr lang="en-US" dirty="0" smtClean="0"/>
              <a:t> </a:t>
            </a:r>
          </a:p>
          <a:p>
            <a:r>
              <a:rPr lang="en-US" dirty="0"/>
              <a:t> </a:t>
            </a:r>
            <a:r>
              <a:rPr lang="zh-CN" altLang="en-US" dirty="0"/>
              <a:t>相对而</a:t>
            </a:r>
            <a:r>
              <a:rPr lang="zh-CN" altLang="en-US" dirty="0" smtClean="0"/>
              <a:t>言，新零件</a:t>
            </a:r>
            <a:r>
              <a:rPr lang="en-US" altLang="zh-CN" dirty="0" smtClean="0"/>
              <a:t>(&lt;11847.5)</a:t>
            </a:r>
            <a:r>
              <a:rPr lang="zh-CN" altLang="en-US" dirty="0" smtClean="0"/>
              <a:t>的表现最佳，其余使用时间的零件差别不明显。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541674-4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5654" y="1792889"/>
            <a:ext cx="6227218" cy="4507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943830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4581" y="951818"/>
            <a:ext cx="3576792" cy="467549"/>
          </a:xfrm>
        </p:spPr>
        <p:txBody>
          <a:bodyPr/>
          <a:lstStyle/>
          <a:p>
            <a:r>
              <a:rPr lang="en-US" dirty="0" smtClean="0"/>
              <a:t>Part 2053 2</a:t>
            </a:r>
            <a:r>
              <a:rPr lang="en-US" baseline="30000" dirty="0" smtClean="0"/>
              <a:t>nd</a:t>
            </a:r>
            <a:r>
              <a:rPr lang="en-US" dirty="0" smtClean="0"/>
              <a:t> time use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en-US" dirty="0"/>
              <a:t>-398908-3 </a:t>
            </a:r>
            <a:r>
              <a:rPr lang="en-US" dirty="0" smtClean="0"/>
              <a:t>(repaired parts)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32" y="1677426"/>
            <a:ext cx="9144000" cy="499900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1023582" y="1241946"/>
            <a:ext cx="2251881" cy="80521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"/>
          <p:cNvSpPr txBox="1">
            <a:spLocks/>
          </p:cNvSpPr>
          <p:nvPr/>
        </p:nvSpPr>
        <p:spPr>
          <a:xfrm>
            <a:off x="409431" y="2668568"/>
            <a:ext cx="3671249" cy="467549"/>
          </a:xfrm>
          <a:prstGeom prst="rect">
            <a:avLst/>
          </a:prstGeom>
        </p:spPr>
        <p:txBody>
          <a:bodyPr/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Tx/>
              <a:buBlip>
                <a:blip r:embed="rId3"/>
              </a:buBlip>
              <a:defRPr sz="2100" b="1" kern="120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Blip>
                <a:blip r:embed="rId3"/>
              </a:buBlip>
              <a:defRPr sz="1800" kern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Blip>
                <a:blip r:embed="rId3"/>
              </a:buBlip>
              <a:defRPr sz="1500" kern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Blip>
                <a:blip r:embed="rId3"/>
              </a:buBlip>
              <a:defRPr sz="1350" i="1" kern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Tx/>
              <a:buBlip>
                <a:blip r:embed="rId3"/>
              </a:buBlip>
              <a:defRPr sz="1200" kern="1200" baseline="0">
                <a:solidFill>
                  <a:schemeClr val="bg1">
                    <a:lumMod val="25000"/>
                  </a:schemeClr>
                </a:solidFill>
                <a:latin typeface="Arial Unicode MS" charset="0"/>
                <a:ea typeface="Arial Unicode MS" charset="0"/>
                <a:cs typeface="Arial Unicode MS" charset="0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Part 2053 3</a:t>
            </a:r>
            <a:r>
              <a:rPr lang="en-US" baseline="30000" dirty="0" smtClean="0"/>
              <a:t>rd</a:t>
            </a:r>
            <a:r>
              <a:rPr lang="en-US" dirty="0" smtClean="0"/>
              <a:t> time use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 flipV="1">
            <a:off x="2333767" y="2177326"/>
            <a:ext cx="1064526" cy="4912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46215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389" y="965855"/>
            <a:ext cx="5343525" cy="3571875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Repaired parts VS repaired times 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244566" y="4723595"/>
            <a:ext cx="462684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For repaired parts. The mean time to failure </a:t>
            </a:r>
          </a:p>
          <a:p>
            <a:r>
              <a:rPr lang="en-US" dirty="0" smtClean="0"/>
              <a:t>estimation vs repaired time ( 95% confidence </a:t>
            </a:r>
          </a:p>
          <a:p>
            <a:r>
              <a:rPr lang="en-US" dirty="0" smtClean="0"/>
              <a:t>Level)  </a:t>
            </a:r>
          </a:p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 smtClean="0"/>
              <a:t> time use has much longer life than 3</a:t>
            </a:r>
            <a:r>
              <a:rPr lang="en-US" baseline="30000" dirty="0" smtClean="0"/>
              <a:t>rd</a:t>
            </a:r>
            <a:r>
              <a:rPr lang="en-US" dirty="0" smtClean="0"/>
              <a:t> ~5</a:t>
            </a:r>
            <a:r>
              <a:rPr lang="en-US" baseline="30000" dirty="0" smtClean="0"/>
              <a:t>th</a:t>
            </a:r>
            <a:r>
              <a:rPr lang="en-US" dirty="0" smtClean="0"/>
              <a:t> </a:t>
            </a:r>
          </a:p>
          <a:p>
            <a:r>
              <a:rPr lang="en-US" dirty="0" smtClean="0"/>
              <a:t>6</a:t>
            </a:r>
            <a:r>
              <a:rPr lang="en-US" baseline="30000" dirty="0" smtClean="0"/>
              <a:t>th</a:t>
            </a:r>
            <a:r>
              <a:rPr lang="en-US" dirty="0" smtClean="0"/>
              <a:t> time use: number of data sets is not enough</a:t>
            </a:r>
          </a:p>
          <a:p>
            <a:r>
              <a:rPr lang="en-US" dirty="0" smtClean="0"/>
              <a:t> 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V="1">
            <a:off x="4946753" y="2771387"/>
            <a:ext cx="1034322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981075" y="2666456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ean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 flipV="1">
            <a:off x="4919273" y="3268558"/>
            <a:ext cx="1034322" cy="1648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5953595" y="3163627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953595" y="4723595"/>
            <a:ext cx="27407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</a:t>
            </a:r>
            <a:r>
              <a:rPr lang="en-US" baseline="30000" dirty="0" smtClean="0"/>
              <a:t>nd</a:t>
            </a:r>
            <a:r>
              <a:rPr lang="en-US" dirty="0"/>
              <a:t> </a:t>
            </a:r>
            <a:r>
              <a:rPr lang="en-US" dirty="0" smtClean="0"/>
              <a:t>means repaired once </a:t>
            </a:r>
          </a:p>
          <a:p>
            <a:r>
              <a:rPr lang="en-US" dirty="0" smtClean="0"/>
              <a:t>3</a:t>
            </a:r>
            <a:r>
              <a:rPr lang="en-US" baseline="30000" dirty="0" smtClean="0"/>
              <a:t>rd</a:t>
            </a:r>
            <a:r>
              <a:rPr lang="en-US" dirty="0" smtClean="0"/>
              <a:t> means repaired twice </a:t>
            </a:r>
          </a:p>
          <a:p>
            <a:r>
              <a:rPr lang="en-US" dirty="0" smtClean="0"/>
              <a:t>……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0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 for repaired parts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689" y="4907561"/>
            <a:ext cx="4540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distribution test </a:t>
            </a:r>
          </a:p>
          <a:p>
            <a:endParaRPr lang="en-US" dirty="0"/>
          </a:p>
          <a:p>
            <a:r>
              <a:rPr lang="en-US" dirty="0" smtClean="0"/>
              <a:t>3 parameter Weibull distribution is the best fit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3132"/>
            <a:ext cx="9144000" cy="332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626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prediction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9560" y="962591"/>
            <a:ext cx="5391150" cy="360997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566" y="821374"/>
            <a:ext cx="1895475" cy="555307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4297" y="4621849"/>
            <a:ext cx="2638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0967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465216"/>
            <a:ext cx="9144000" cy="3303728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-398908-5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H="1" flipV="1">
            <a:off x="5695733" y="2212717"/>
            <a:ext cx="393684" cy="8989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244853" y="2028051"/>
            <a:ext cx="119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parts 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 flipH="1" flipV="1">
            <a:off x="7723091" y="2012327"/>
            <a:ext cx="1311728" cy="8673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838682" y="1642995"/>
            <a:ext cx="176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time failure 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850007" y="2104943"/>
            <a:ext cx="3250609" cy="115687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46348" y="1818583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Failed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6193" y="918012"/>
            <a:ext cx="283930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45454"/>
                </a:solidFill>
                <a:latin typeface="Roboto"/>
              </a:rPr>
              <a:t>Temperature control valve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101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visualization- 1</a:t>
            </a:r>
            <a:r>
              <a:rPr lang="en-US" baseline="30000" dirty="0" smtClean="0"/>
              <a:t>st</a:t>
            </a:r>
            <a:r>
              <a:rPr lang="en-US" dirty="0" smtClean="0"/>
              <a:t> time failure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626" y="882911"/>
            <a:ext cx="4724329" cy="315234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3761" y="3626546"/>
            <a:ext cx="4640239" cy="323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8691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 – 1</a:t>
            </a:r>
            <a:r>
              <a:rPr lang="en-US" baseline="30000" dirty="0" smtClean="0"/>
              <a:t>st</a:t>
            </a:r>
            <a:r>
              <a:rPr lang="en-US" dirty="0" smtClean="0"/>
              <a:t> time failure data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4566" y="4328012"/>
            <a:ext cx="330385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distribution test </a:t>
            </a:r>
          </a:p>
          <a:p>
            <a:endParaRPr lang="en-US" dirty="0"/>
          </a:p>
          <a:p>
            <a:r>
              <a:rPr lang="en-US" dirty="0" smtClean="0"/>
              <a:t>3 parameter Weibull distribution </a:t>
            </a:r>
          </a:p>
          <a:p>
            <a:r>
              <a:rPr lang="en-US" dirty="0" smtClean="0"/>
              <a:t>is the best fit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6" y="888513"/>
            <a:ext cx="8599183" cy="3097164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6" y="3783525"/>
            <a:ext cx="4353636" cy="307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517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 parameter Weibull plot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875874"/>
            <a:ext cx="855345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910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</a:t>
            </a:r>
            <a:r>
              <a:rPr lang="en-US" dirty="0"/>
              <a:t>prediction 1</a:t>
            </a:r>
            <a:r>
              <a:rPr lang="en-US" baseline="30000" dirty="0"/>
              <a:t>st</a:t>
            </a:r>
            <a:r>
              <a:rPr lang="en-US" dirty="0"/>
              <a:t> time failure data 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005" y="819112"/>
            <a:ext cx="5553075" cy="3876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2315" y="4772494"/>
            <a:ext cx="2638425" cy="17526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83" y="819112"/>
            <a:ext cx="1895475" cy="5553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659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5287" y="777568"/>
            <a:ext cx="6572964" cy="4195762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4566" y="267919"/>
            <a:ext cx="7345165" cy="474486"/>
          </a:xfrm>
        </p:spPr>
        <p:txBody>
          <a:bodyPr/>
          <a:lstStyle/>
          <a:p>
            <a:r>
              <a:rPr lang="en-US" dirty="0" smtClean="0"/>
              <a:t>Installation </a:t>
            </a:r>
            <a:r>
              <a:rPr lang="en-US" dirty="0"/>
              <a:t>time correlation 1</a:t>
            </a:r>
            <a:r>
              <a:rPr lang="en-US" baseline="30000" dirty="0"/>
              <a:t>st</a:t>
            </a:r>
            <a:r>
              <a:rPr lang="en-US" dirty="0"/>
              <a:t> time failure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570" y="5270772"/>
            <a:ext cx="7568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mean/median life of the parts installed after 2015 has a trend to decrease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763657" y="2953062"/>
            <a:ext cx="729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</a:t>
            </a:r>
            <a:r>
              <a:rPr lang="en-US" dirty="0" smtClean="0"/>
              <a:t>ean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756273" y="3322394"/>
            <a:ext cx="904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Median</a:t>
            </a:r>
            <a:endParaRPr lang="en-US" dirty="0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6258742" y="3507060"/>
            <a:ext cx="1504915" cy="22099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>
            <a:stCxn id="6" idx="1"/>
          </p:cNvCxnSpPr>
          <p:nvPr/>
        </p:nvCxnSpPr>
        <p:spPr>
          <a:xfrm flipH="1">
            <a:off x="6258742" y="3137728"/>
            <a:ext cx="1504915" cy="478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0065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 smtClean="0"/>
              <a:t> 整体趋势看，部件使用小时数逐年呈下降趋势</a:t>
            </a:r>
            <a:endParaRPr lang="en-US" dirty="0" smtClean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541674-4 </a:t>
            </a:r>
            <a:r>
              <a:rPr lang="zh-CN" altLang="en-US" dirty="0"/>
              <a:t>部件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855" y="1359353"/>
            <a:ext cx="7020126" cy="494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5531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4581" y="951818"/>
            <a:ext cx="5542070" cy="467549"/>
          </a:xfrm>
        </p:spPr>
        <p:txBody>
          <a:bodyPr/>
          <a:lstStyle/>
          <a:p>
            <a:r>
              <a:rPr lang="en-US" dirty="0" smtClean="0"/>
              <a:t>Most parts are repaired only once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</a:t>
            </a:r>
            <a:r>
              <a:rPr lang="en-US" dirty="0"/>
              <a:t>-</a:t>
            </a:r>
            <a:r>
              <a:rPr lang="en-US" dirty="0" smtClean="0"/>
              <a:t>398908-5 (repaired parts)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5162"/>
            <a:ext cx="9144000" cy="35076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4517409" y="1675162"/>
            <a:ext cx="764275" cy="59036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>
            <a:stCxn id="6" idx="1"/>
          </p:cNvCxnSpPr>
          <p:nvPr/>
        </p:nvCxnSpPr>
        <p:spPr>
          <a:xfrm flipH="1" flipV="1">
            <a:off x="4067033" y="1419367"/>
            <a:ext cx="562301" cy="3422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154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 for repaired parts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90689" y="4907561"/>
            <a:ext cx="454041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distribution test </a:t>
            </a:r>
          </a:p>
          <a:p>
            <a:endParaRPr lang="en-US" dirty="0"/>
          </a:p>
          <a:p>
            <a:r>
              <a:rPr lang="en-US" dirty="0" smtClean="0"/>
              <a:t>3 parameter Weibull distribution is the best fit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6716" y="3790594"/>
            <a:ext cx="4367284" cy="301244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405"/>
            <a:ext cx="9144000" cy="3230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521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prediction 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9248" y="935674"/>
            <a:ext cx="5457825" cy="36861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570" y="742405"/>
            <a:ext cx="1895475" cy="55530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76049" y="4621849"/>
            <a:ext cx="2638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175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Installation time VS mean life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343" y="1241835"/>
            <a:ext cx="6482687" cy="4275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559771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495" y="2362500"/>
            <a:ext cx="9144000" cy="3704833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-</a:t>
            </a:r>
            <a:r>
              <a:rPr lang="en-US" altLang="zh-CN" dirty="0" smtClean="0"/>
              <a:t>2206400-2</a:t>
            </a:r>
            <a:endParaRPr lang="en-US" dirty="0"/>
          </a:p>
        </p:txBody>
      </p:sp>
      <p:cxnSp>
        <p:nvCxnSpPr>
          <p:cNvPr id="7" name="Straight Arrow Connector 6"/>
          <p:cNvCxnSpPr/>
          <p:nvPr/>
        </p:nvCxnSpPr>
        <p:spPr>
          <a:xfrm flipV="1">
            <a:off x="5504662" y="1803283"/>
            <a:ext cx="0" cy="110415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5053782" y="1618616"/>
            <a:ext cx="11982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New parts </a:t>
            </a:r>
            <a:endParaRPr lang="en-US" dirty="0"/>
          </a:p>
        </p:txBody>
      </p:sp>
      <p:cxnSp>
        <p:nvCxnSpPr>
          <p:cNvPr id="11" name="Straight Arrow Connector 10"/>
          <p:cNvCxnSpPr>
            <a:endCxn id="12" idx="2"/>
          </p:cNvCxnSpPr>
          <p:nvPr/>
        </p:nvCxnSpPr>
        <p:spPr>
          <a:xfrm flipH="1" flipV="1">
            <a:off x="7532020" y="1602892"/>
            <a:ext cx="1311728" cy="86734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6647611" y="1233560"/>
            <a:ext cx="17688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First time failure </a:t>
            </a:r>
            <a:endParaRPr lang="en-US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658937" y="1695509"/>
            <a:ext cx="2580408" cy="12119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55277" y="1409148"/>
            <a:ext cx="790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Failed </a:t>
            </a:r>
            <a:endParaRPr lang="en-US" dirty="0"/>
          </a:p>
        </p:txBody>
      </p:sp>
      <p:sp>
        <p:nvSpPr>
          <p:cNvPr id="18" name="Rectangle 17"/>
          <p:cNvSpPr/>
          <p:nvPr/>
        </p:nvSpPr>
        <p:spPr>
          <a:xfrm>
            <a:off x="136193" y="918012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545454"/>
                </a:solidFill>
                <a:latin typeface="Roboto"/>
              </a:rPr>
              <a:t>AIR CYCLE MACHINE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56580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visualization- 1</a:t>
            </a:r>
            <a:r>
              <a:rPr lang="en-US" baseline="30000" dirty="0" smtClean="0"/>
              <a:t>st</a:t>
            </a:r>
            <a:r>
              <a:rPr lang="en-US" dirty="0" smtClean="0"/>
              <a:t> time failure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2770"/>
            <a:ext cx="4954137" cy="32702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4137" y="3766650"/>
            <a:ext cx="4092412" cy="2778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4016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Distribution analysis – 1</a:t>
            </a:r>
            <a:r>
              <a:rPr lang="en-US" baseline="30000" dirty="0" smtClean="0"/>
              <a:t>st</a:t>
            </a:r>
            <a:r>
              <a:rPr lang="en-US" dirty="0" smtClean="0"/>
              <a:t> time failure data  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44566" y="4328012"/>
            <a:ext cx="359765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11 distribution test </a:t>
            </a:r>
          </a:p>
          <a:p>
            <a:endParaRPr lang="en-US" dirty="0"/>
          </a:p>
          <a:p>
            <a:r>
              <a:rPr lang="en-US" dirty="0" smtClean="0"/>
              <a:t>3 parameter log normal distribution </a:t>
            </a:r>
          </a:p>
          <a:p>
            <a:r>
              <a:rPr lang="en-US" dirty="0" smtClean="0"/>
              <a:t>is the best fit 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66" y="896045"/>
            <a:ext cx="9144000" cy="32783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6148" y="3863228"/>
            <a:ext cx="4158615" cy="2994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431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Life </a:t>
            </a:r>
            <a:r>
              <a:rPr lang="en-US" dirty="0"/>
              <a:t>prediction 1</a:t>
            </a:r>
            <a:r>
              <a:rPr lang="en-US" baseline="30000" dirty="0"/>
              <a:t>st</a:t>
            </a:r>
            <a:r>
              <a:rPr lang="en-US" dirty="0"/>
              <a:t> time failure data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315" y="819112"/>
            <a:ext cx="5543550" cy="3743325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6840" y="742405"/>
            <a:ext cx="1895475" cy="55530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901" y="4623316"/>
            <a:ext cx="2638425" cy="175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061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>
          <a:xfrm>
            <a:off x="244566" y="267919"/>
            <a:ext cx="7345165" cy="474486"/>
          </a:xfrm>
        </p:spPr>
        <p:txBody>
          <a:bodyPr/>
          <a:lstStyle/>
          <a:p>
            <a:r>
              <a:rPr lang="en-US" dirty="0" smtClean="0"/>
              <a:t>Installation </a:t>
            </a:r>
            <a:r>
              <a:rPr lang="en-US" dirty="0"/>
              <a:t>time correlation 1</a:t>
            </a:r>
            <a:r>
              <a:rPr lang="en-US" baseline="30000" dirty="0"/>
              <a:t>st</a:t>
            </a:r>
            <a:r>
              <a:rPr lang="en-US" dirty="0"/>
              <a:t> time failure data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91570" y="5270772"/>
            <a:ext cx="75688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The mean/median life of the parts installed after 2010 has a trend to decrease 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421" y="1220651"/>
            <a:ext cx="5687373" cy="3829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735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44581" y="951818"/>
            <a:ext cx="5542070" cy="467549"/>
          </a:xfrm>
        </p:spPr>
        <p:txBody>
          <a:bodyPr/>
          <a:lstStyle/>
          <a:p>
            <a:r>
              <a:rPr lang="en-US" dirty="0" smtClean="0"/>
              <a:t>Most parts are repaired only once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sets -2206400-2 (repaired parts)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41673"/>
            <a:ext cx="9144000" cy="337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18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VIAGE SYSTEMS">
  <a:themeElements>
    <a:clrScheme name="[AVIAGE SYSTEMS]">
      <a:dk1>
        <a:srgbClr val="3B3B3B"/>
      </a:dk1>
      <a:lt1>
        <a:srgbClr val="EAEAEA"/>
      </a:lt1>
      <a:dk2>
        <a:srgbClr val="000032"/>
      </a:dk2>
      <a:lt2>
        <a:srgbClr val="FEFFFF"/>
      </a:lt2>
      <a:accent1>
        <a:srgbClr val="72ACD5"/>
      </a:accent1>
      <a:accent2>
        <a:srgbClr val="01589B"/>
      </a:accent2>
      <a:accent3>
        <a:srgbClr val="919191"/>
      </a:accent3>
      <a:accent4>
        <a:srgbClr val="04396D"/>
      </a:accent4>
      <a:accent5>
        <a:srgbClr val="C0C3C8"/>
      </a:accent5>
      <a:accent6>
        <a:srgbClr val="6888A1"/>
      </a:accent6>
      <a:hlink>
        <a:srgbClr val="0563C1"/>
      </a:hlink>
      <a:folHlink>
        <a:srgbClr val="929000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VIAGE SYSTEMS Template 4-3.pptx" id="{4B9A31AD-923F-4CB7-B9B1-AC393D05D968}" vid="{EBE32F2B-D707-40A4-B7C3-3BCBA36AC89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3988</TotalTime>
  <Words>2814</Words>
  <Application>Microsoft Office PowerPoint</Application>
  <PresentationFormat>On-screen Show (4:3)</PresentationFormat>
  <Paragraphs>316</Paragraphs>
  <Slides>112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112</vt:i4>
      </vt:variant>
    </vt:vector>
  </HeadingPairs>
  <TitlesOfParts>
    <vt:vector size="119" baseType="lpstr">
      <vt:lpstr>Arial Unicode MS</vt:lpstr>
      <vt:lpstr>DengXian</vt:lpstr>
      <vt:lpstr>Roboto</vt:lpstr>
      <vt:lpstr>Arial</vt:lpstr>
      <vt:lpstr>Calibri</vt:lpstr>
      <vt:lpstr>AVIAGE SYSTEMS</vt:lpstr>
      <vt:lpstr>Macro-Enabled Worksheet</vt:lpstr>
      <vt:lpstr>HNA Data Analysis – All Parts</vt:lpstr>
      <vt:lpstr>PowerPoint Presentation</vt:lpstr>
      <vt:lpstr>541674-4 部件</vt:lpstr>
      <vt:lpstr>541674-4 部件</vt:lpstr>
      <vt:lpstr>541674-4 部件</vt:lpstr>
      <vt:lpstr>541674-4 部件</vt:lpstr>
      <vt:lpstr>541674-4 部件</vt:lpstr>
      <vt:lpstr>541674-4 部件</vt:lpstr>
      <vt:lpstr>541674-4 部件</vt:lpstr>
      <vt:lpstr>541674-4 部件</vt:lpstr>
      <vt:lpstr>541674-4 部件</vt:lpstr>
      <vt:lpstr>541674-4 部件</vt:lpstr>
      <vt:lpstr>PowerPoint Presentation</vt:lpstr>
      <vt:lpstr>398908-3 部件</vt:lpstr>
      <vt:lpstr>398908-3 部件</vt:lpstr>
      <vt:lpstr>398908-3 部件</vt:lpstr>
      <vt:lpstr>398908-3 部件</vt:lpstr>
      <vt:lpstr>398908-3 部件</vt:lpstr>
      <vt:lpstr>398908-3 部件</vt:lpstr>
      <vt:lpstr>398908-3 部件</vt:lpstr>
      <vt:lpstr>398908-3 部件</vt:lpstr>
      <vt:lpstr>398908-3 部件</vt:lpstr>
      <vt:lpstr>398908-3 部件</vt:lpstr>
      <vt:lpstr>PowerPoint Presentation</vt:lpstr>
      <vt:lpstr>398908-5 部件</vt:lpstr>
      <vt:lpstr>398908-5 部件</vt:lpstr>
      <vt:lpstr>398908-5 部件</vt:lpstr>
      <vt:lpstr>398908-5 部件</vt:lpstr>
      <vt:lpstr>398908-5 部件</vt:lpstr>
      <vt:lpstr>398908-5 部件</vt:lpstr>
      <vt:lpstr>398908-5 部件</vt:lpstr>
      <vt:lpstr>398908-5 部件</vt:lpstr>
      <vt:lpstr>398908-5 部件</vt:lpstr>
      <vt:lpstr>PowerPoint Presentation</vt:lpstr>
      <vt:lpstr>2206400-2 部件</vt:lpstr>
      <vt:lpstr>2206400-2 部件</vt:lpstr>
      <vt:lpstr>2206400-2 部件</vt:lpstr>
      <vt:lpstr>2206400-2 部件</vt:lpstr>
      <vt:lpstr>2206400-2 部件</vt:lpstr>
      <vt:lpstr>2206400-2 部件</vt:lpstr>
      <vt:lpstr>2206400-2 部件</vt:lpstr>
      <vt:lpstr>2206400-2 部件</vt:lpstr>
      <vt:lpstr>2206400-2 部件</vt:lpstr>
      <vt:lpstr>2206400-2 部件</vt:lpstr>
      <vt:lpstr>PowerPoint Presentation</vt:lpstr>
      <vt:lpstr>67600014-1 部件</vt:lpstr>
      <vt:lpstr>67600014-1 部件</vt:lpstr>
      <vt:lpstr>67600014-1 部件</vt:lpstr>
      <vt:lpstr>67600014-1 部件</vt:lpstr>
      <vt:lpstr>67600014-1 部件</vt:lpstr>
      <vt:lpstr>67600014-1 部件</vt:lpstr>
      <vt:lpstr>67600014-1 部件</vt:lpstr>
      <vt:lpstr>67600014-1 部件</vt:lpstr>
      <vt:lpstr>67600014-1 部件</vt:lpstr>
      <vt:lpstr>67600014-1 部件</vt:lpstr>
      <vt:lpstr>PowerPoint Presentation</vt:lpstr>
      <vt:lpstr>Data sets -541674-4</vt:lpstr>
      <vt:lpstr>Data visualization- 1st time failure </vt:lpstr>
      <vt:lpstr>Distribution analysis – 1st time failure data  </vt:lpstr>
      <vt:lpstr>3 parameter Log-normal plot </vt:lpstr>
      <vt:lpstr>Life prediction 1st time failure data </vt:lpstr>
      <vt:lpstr>Installation time correlation 1st time failure data </vt:lpstr>
      <vt:lpstr>First time failure after 2005(installation time)</vt:lpstr>
      <vt:lpstr>1st Time to failure after 2005(installation time) </vt:lpstr>
      <vt:lpstr>No of failures VS time</vt:lpstr>
      <vt:lpstr>Data sets -541674-4 (repaired parts)</vt:lpstr>
      <vt:lpstr>2 sample T test </vt:lpstr>
      <vt:lpstr>Repaired parts VS repaired times </vt:lpstr>
      <vt:lpstr>Distribution analysis for all repaired parts  </vt:lpstr>
      <vt:lpstr>3 parameter Weibull plot </vt:lpstr>
      <vt:lpstr>Life prediction </vt:lpstr>
      <vt:lpstr>Conclusion </vt:lpstr>
      <vt:lpstr>Data sets -398908-3</vt:lpstr>
      <vt:lpstr>Data visualization- 1st time failure </vt:lpstr>
      <vt:lpstr>Distribution analysis – 1st time failure data  </vt:lpstr>
      <vt:lpstr>3 parameter Weibull plot </vt:lpstr>
      <vt:lpstr>Life prediction 1st time failure data </vt:lpstr>
      <vt:lpstr>Installation time correlation 1st time failure data </vt:lpstr>
      <vt:lpstr>No of failures VS time</vt:lpstr>
      <vt:lpstr>Data sets -398908-3 (repaired parts)</vt:lpstr>
      <vt:lpstr>Repaired parts VS repaired times </vt:lpstr>
      <vt:lpstr>Distribution analysis for repaired parts  </vt:lpstr>
      <vt:lpstr>Life prediction </vt:lpstr>
      <vt:lpstr>Data sets -398908-5</vt:lpstr>
      <vt:lpstr>Data visualization- 1st time failure </vt:lpstr>
      <vt:lpstr>Distribution analysis – 1st time failure data  </vt:lpstr>
      <vt:lpstr>3 parameter Weibull plot </vt:lpstr>
      <vt:lpstr>Life prediction 1st time failure data </vt:lpstr>
      <vt:lpstr>Installation time correlation 1st time failure data </vt:lpstr>
      <vt:lpstr>Data sets -398908-5 (repaired parts)</vt:lpstr>
      <vt:lpstr>Distribution analysis for repaired parts  </vt:lpstr>
      <vt:lpstr>Life prediction </vt:lpstr>
      <vt:lpstr>Installation time VS mean life</vt:lpstr>
      <vt:lpstr>Data sets -2206400-2</vt:lpstr>
      <vt:lpstr>Data visualization- 1st time failure </vt:lpstr>
      <vt:lpstr>Distribution analysis – 1st time failure data  </vt:lpstr>
      <vt:lpstr>Life prediction 1st time failure data </vt:lpstr>
      <vt:lpstr>Installation time correlation 1st time failure data </vt:lpstr>
      <vt:lpstr>Data sets -2206400-2 (repaired parts)</vt:lpstr>
      <vt:lpstr>维修次数 VS 使用时间 </vt:lpstr>
      <vt:lpstr>Distribution analysis for repaired parts  </vt:lpstr>
      <vt:lpstr>Life prediction </vt:lpstr>
      <vt:lpstr>Data sets -66600014-1</vt:lpstr>
      <vt:lpstr>Data visualization- 1st time failure </vt:lpstr>
      <vt:lpstr>Distribution analysis – 1st time failure data  </vt:lpstr>
      <vt:lpstr>Life prediction 1st time failure data </vt:lpstr>
      <vt:lpstr>Installation time correlation 1st time failure data </vt:lpstr>
      <vt:lpstr>Data sets -2206400-2 (repaired parts)</vt:lpstr>
      <vt:lpstr>Distribution analysis for repaired parts  </vt:lpstr>
      <vt:lpstr>Life prediction </vt:lpstr>
      <vt:lpstr>Life VS installation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HNA Data Analysis</dc:title>
  <dc:creator>Fu, Stephen</dc:creator>
  <cp:lastModifiedBy>Luo, Shuangyang (Non-AVIAGE)</cp:lastModifiedBy>
  <cp:revision>158</cp:revision>
  <dcterms:created xsi:type="dcterms:W3CDTF">2019-05-27T02:00:13Z</dcterms:created>
  <dcterms:modified xsi:type="dcterms:W3CDTF">2020-01-23T11:29:15Z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LPManualFileClassification">
    <vt:lpwstr>{1A067545-A4E2-4FA1-8094-0D7902669705}</vt:lpwstr>
  </property>
  <property fmtid="{D5CDD505-2E9C-101B-9397-08002B2CF9AE}" pid="3" name="DLPManualFileClassificationLastModifiedBy">
    <vt:lpwstr>AVIAGESYSTEMS\Jie1.Zhang</vt:lpwstr>
  </property>
  <property fmtid="{D5CDD505-2E9C-101B-9397-08002B2CF9AE}" pid="4" name="DLPManualFileClassificationLastModificationDate">
    <vt:lpwstr>1536301338</vt:lpwstr>
  </property>
  <property fmtid="{D5CDD505-2E9C-101B-9397-08002B2CF9AE}" pid="5" name="DLPManualFileClassificationVersion">
    <vt:lpwstr>11.0.200.100</vt:lpwstr>
  </property>
</Properties>
</file>